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3"/>
  </p:handoutMasterIdLst>
  <p:sldIdLst>
    <p:sldId id="300" r:id="rId2"/>
    <p:sldId id="324" r:id="rId3"/>
    <p:sldId id="258" r:id="rId4"/>
    <p:sldId id="257" r:id="rId5"/>
    <p:sldId id="325" r:id="rId6"/>
    <p:sldId id="319" r:id="rId7"/>
    <p:sldId id="259" r:id="rId8"/>
    <p:sldId id="260" r:id="rId9"/>
    <p:sldId id="261" r:id="rId10"/>
    <p:sldId id="312" r:id="rId11"/>
    <p:sldId id="270" r:id="rId12"/>
    <p:sldId id="265" r:id="rId13"/>
    <p:sldId id="271" r:id="rId14"/>
    <p:sldId id="272" r:id="rId15"/>
    <p:sldId id="264" r:id="rId16"/>
    <p:sldId id="269" r:id="rId17"/>
    <p:sldId id="262" r:id="rId18"/>
    <p:sldId id="275" r:id="rId19"/>
    <p:sldId id="276" r:id="rId20"/>
    <p:sldId id="280" r:id="rId21"/>
    <p:sldId id="281" r:id="rId22"/>
    <p:sldId id="282" r:id="rId23"/>
    <p:sldId id="283" r:id="rId24"/>
    <p:sldId id="284" r:id="rId25"/>
    <p:sldId id="285" r:id="rId26"/>
    <p:sldId id="296" r:id="rId27"/>
    <p:sldId id="302" r:id="rId28"/>
    <p:sldId id="263" r:id="rId29"/>
    <p:sldId id="278" r:id="rId30"/>
    <p:sldId id="310" r:id="rId31"/>
    <p:sldId id="311" r:id="rId32"/>
    <p:sldId id="274" r:id="rId33"/>
    <p:sldId id="303" r:id="rId34"/>
    <p:sldId id="326" r:id="rId35"/>
    <p:sldId id="313" r:id="rId36"/>
    <p:sldId id="315" r:id="rId37"/>
    <p:sldId id="314" r:id="rId38"/>
    <p:sldId id="297" r:id="rId39"/>
    <p:sldId id="289" r:id="rId40"/>
    <p:sldId id="298" r:id="rId41"/>
    <p:sldId id="290" r:id="rId42"/>
    <p:sldId id="299" r:id="rId43"/>
    <p:sldId id="291" r:id="rId44"/>
    <p:sldId id="292" r:id="rId45"/>
    <p:sldId id="293" r:id="rId46"/>
    <p:sldId id="294" r:id="rId47"/>
    <p:sldId id="295" r:id="rId48"/>
    <p:sldId id="273" r:id="rId49"/>
    <p:sldId id="318" r:id="rId50"/>
    <p:sldId id="323" r:id="rId51"/>
    <p:sldId id="320" r:id="rId52"/>
    <p:sldId id="321" r:id="rId53"/>
    <p:sldId id="322" r:id="rId54"/>
    <p:sldId id="306" r:id="rId55"/>
    <p:sldId id="308" r:id="rId56"/>
    <p:sldId id="309" r:id="rId57"/>
    <p:sldId id="316" r:id="rId58"/>
    <p:sldId id="317" r:id="rId59"/>
    <p:sldId id="307" r:id="rId60"/>
    <p:sldId id="327" r:id="rId61"/>
    <p:sldId id="304" r:id="rId62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Book1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Book1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Sheet1!$R$2:$R$401</cx:f>
        <cx:lvl ptCount="400" formatCode="General">
          <cx:pt idx="0">20</cx:pt>
          <cx:pt idx="1">21</cx:pt>
          <cx:pt idx="2">19</cx:pt>
          <cx:pt idx="3">22</cx:pt>
          <cx:pt idx="4">21</cx:pt>
          <cx:pt idx="5">19</cx:pt>
          <cx:pt idx="6">22</cx:pt>
          <cx:pt idx="7">19</cx:pt>
          <cx:pt idx="8">20</cx:pt>
          <cx:pt idx="9">25</cx:pt>
          <cx:pt idx="10">21</cx:pt>
          <cx:pt idx="11">24</cx:pt>
          <cx:pt idx="12">21</cx:pt>
          <cx:pt idx="13">24</cx:pt>
          <cx:pt idx="14">20</cx:pt>
          <cx:pt idx="15">22</cx:pt>
          <cx:pt idx="16">22</cx:pt>
          <cx:pt idx="17">20</cx:pt>
          <cx:pt idx="18">24</cx:pt>
          <cx:pt idx="19">35</cx:pt>
          <cx:pt idx="20">24</cx:pt>
          <cx:pt idx="21">25</cx:pt>
          <cx:pt idx="22">22</cx:pt>
          <cx:pt idx="23">19</cx:pt>
          <cx:pt idx="24">18</cx:pt>
          <cx:pt idx="25">20</cx:pt>
          <cx:pt idx="26">18</cx:pt>
          <cx:pt idx="27">21</cx:pt>
          <cx:pt idx="28">21</cx:pt>
          <cx:pt idx="29">23</cx:pt>
          <cx:pt idx="30">21</cx:pt>
          <cx:pt idx="31">23</cx:pt>
          <cx:pt idx="32">24</cx:pt>
          <cx:pt idx="33">21</cx:pt>
          <cx:pt idx="34">19</cx:pt>
          <cx:pt idx="35">22</cx:pt>
          <cx:pt idx="36">21</cx:pt>
          <cx:pt idx="37">19</cx:pt>
          <cx:pt idx="38">24</cx:pt>
          <cx:pt idx="39">20</cx:pt>
          <cx:pt idx="40">24</cx:pt>
          <cx:pt idx="41">21</cx:pt>
          <cx:pt idx="42">19</cx:pt>
          <cx:pt idx="43">22</cx:pt>
          <cx:pt idx="44">18</cx:pt>
          <cx:pt idx="45">19</cx:pt>
          <cx:pt idx="46">20</cx:pt>
          <cx:pt idx="47">19</cx:pt>
          <cx:pt idx="48">23</cx:pt>
          <cx:pt idx="49">24</cx:pt>
          <cx:pt idx="50">21</cx:pt>
          <cx:pt idx="51">20</cx:pt>
          <cx:pt idx="52">19</cx:pt>
          <cx:pt idx="53">20</cx:pt>
          <cx:pt idx="54">20</cx:pt>
          <cx:pt idx="55">24</cx:pt>
          <cx:pt idx="56">23</cx:pt>
          <cx:pt idx="57">22</cx:pt>
          <cx:pt idx="58">23</cx:pt>
          <cx:pt idx="59">23</cx:pt>
          <cx:pt idx="60">21</cx:pt>
          <cx:pt idx="61">20</cx:pt>
          <cx:pt idx="62">21</cx:pt>
          <cx:pt idx="63">21</cx:pt>
          <cx:pt idx="64">22</cx:pt>
          <cx:pt idx="65">18</cx:pt>
          <cx:pt idx="66">20</cx:pt>
          <cx:pt idx="67">19</cx:pt>
          <cx:pt idx="68">22</cx:pt>
          <cx:pt idx="69">22</cx:pt>
          <cx:pt idx="70">22</cx:pt>
          <cx:pt idx="71">22</cx:pt>
          <cx:pt idx="72">24</cx:pt>
          <cx:pt idx="73">18</cx:pt>
          <cx:pt idx="74">22</cx:pt>
          <cx:pt idx="75">20</cx:pt>
          <cx:pt idx="76">24</cx:pt>
          <cx:pt idx="77">20</cx:pt>
          <cx:pt idx="78">18</cx:pt>
          <cx:pt idx="79">23</cx:pt>
          <cx:pt idx="80">20</cx:pt>
          <cx:pt idx="81">20</cx:pt>
          <cx:pt idx="82">24</cx:pt>
          <cx:pt idx="83">19</cx:pt>
          <cx:pt idx="84">23</cx:pt>
          <cx:pt idx="85">21</cx:pt>
          <cx:pt idx="86">22</cx:pt>
          <cx:pt idx="87">22</cx:pt>
          <cx:pt idx="88">18</cx:pt>
          <cx:pt idx="89">24</cx:pt>
          <cx:pt idx="90">20</cx:pt>
          <cx:pt idx="91">23</cx:pt>
          <cx:pt idx="92">21</cx:pt>
          <cx:pt idx="93">24</cx:pt>
          <cx:pt idx="94">22</cx:pt>
          <cx:pt idx="95">27</cx:pt>
          <cx:pt idx="96">19</cx:pt>
          <cx:pt idx="97">27</cx:pt>
          <cx:pt idx="98">42</cx:pt>
          <cx:pt idx="99">20</cx:pt>
          <cx:pt idx="100">41</cx:pt>
          <cx:pt idx="101">21</cx:pt>
          <cx:pt idx="102">23</cx:pt>
          <cx:pt idx="103">19</cx:pt>
          <cx:pt idx="104">23</cx:pt>
          <cx:pt idx="105">19</cx:pt>
          <cx:pt idx="106">24</cx:pt>
          <cx:pt idx="107">23</cx:pt>
          <cx:pt idx="108">19</cx:pt>
          <cx:pt idx="109">19</cx:pt>
          <cx:pt idx="110">21</cx:pt>
          <cx:pt idx="111">22</cx:pt>
          <cx:pt idx="112">21</cx:pt>
          <cx:pt idx="113">23</cx:pt>
          <cx:pt idx="114">23</cx:pt>
          <cx:pt idx="115">19</cx:pt>
          <cx:pt idx="116">21</cx:pt>
          <cx:pt idx="117">21</cx:pt>
          <cx:pt idx="118">21</cx:pt>
          <cx:pt idx="119">22</cx:pt>
          <cx:pt idx="120">20</cx:pt>
          <cx:pt idx="121">21</cx:pt>
          <cx:pt idx="122">21</cx:pt>
          <cx:pt idx="123">22</cx:pt>
          <cx:pt idx="124">23</cx:pt>
          <cx:pt idx="125">18</cx:pt>
          <cx:pt idx="126">22</cx:pt>
          <cx:pt idx="127">19</cx:pt>
          <cx:pt idx="128">18</cx:pt>
          <cx:pt idx="129">19</cx:pt>
          <cx:pt idx="130">19</cx:pt>
          <cx:pt idx="131">20</cx:pt>
          <cx:pt idx="132">18</cx:pt>
          <cx:pt idx="133">24</cx:pt>
          <cx:pt idx="134">23</cx:pt>
          <cx:pt idx="135">22</cx:pt>
          <cx:pt idx="136">20</cx:pt>
          <cx:pt idx="137">24</cx:pt>
          <cx:pt idx="138">21</cx:pt>
          <cx:pt idx="139">21</cx:pt>
          <cx:pt idx="140">21</cx:pt>
          <cx:pt idx="141">24</cx:pt>
          <cx:pt idx="142">18</cx:pt>
          <cx:pt idx="143">20</cx:pt>
          <cx:pt idx="144">22</cx:pt>
          <cx:pt idx="145">18</cx:pt>
          <cx:pt idx="146">21</cx:pt>
          <cx:pt idx="147">24</cx:pt>
          <cx:pt idx="148">24</cx:pt>
          <cx:pt idx="149">22</cx:pt>
          <cx:pt idx="150">23</cx:pt>
          <cx:pt idx="151">24</cx:pt>
          <cx:pt idx="152">20</cx:pt>
          <cx:pt idx="153">23</cx:pt>
          <cx:pt idx="154">24</cx:pt>
          <cx:pt idx="155">23</cx:pt>
          <cx:pt idx="156">23</cx:pt>
          <cx:pt idx="157">21</cx:pt>
          <cx:pt idx="158">23</cx:pt>
          <cx:pt idx="159">24</cx:pt>
          <cx:pt idx="160">20</cx:pt>
          <cx:pt idx="161">24</cx:pt>
          <cx:pt idx="162">20</cx:pt>
          <cx:pt idx="163">21</cx:pt>
          <cx:pt idx="164">23</cx:pt>
          <cx:pt idx="165">22</cx:pt>
          <cx:pt idx="166">22</cx:pt>
          <cx:pt idx="167">20</cx:pt>
          <cx:pt idx="168">19</cx:pt>
          <cx:pt idx="169">24</cx:pt>
          <cx:pt idx="170">21</cx:pt>
          <cx:pt idx="171">20</cx:pt>
          <cx:pt idx="172">18</cx:pt>
          <cx:pt idx="173">19</cx:pt>
          <cx:pt idx="174">23</cx:pt>
          <cx:pt idx="175">24</cx:pt>
          <cx:pt idx="176">21</cx:pt>
          <cx:pt idx="177">21</cx:pt>
          <cx:pt idx="178">18</cx:pt>
          <cx:pt idx="179">23</cx:pt>
          <cx:pt idx="180">20</cx:pt>
          <cx:pt idx="181">19</cx:pt>
          <cx:pt idx="182">22</cx:pt>
          <cx:pt idx="183">23</cx:pt>
          <cx:pt idx="184">20</cx:pt>
          <cx:pt idx="185">18</cx:pt>
          <cx:pt idx="186">19</cx:pt>
          <cx:pt idx="187">21</cx:pt>
          <cx:pt idx="188">24</cx:pt>
          <cx:pt idx="189">24</cx:pt>
          <cx:pt idx="190">21</cx:pt>
          <cx:pt idx="191">22</cx:pt>
          <cx:pt idx="192">24</cx:pt>
          <cx:pt idx="193">24</cx:pt>
          <cx:pt idx="194">23</cx:pt>
          <cx:pt idx="195">22</cx:pt>
          <cx:pt idx="196">29</cx:pt>
          <cx:pt idx="197">27</cx:pt>
          <cx:pt idx="198">27</cx:pt>
          <cx:pt idx="199">32</cx:pt>
          <cx:pt idx="200">26</cx:pt>
          <cx:pt idx="201">31</cx:pt>
          <cx:pt idx="202">30</cx:pt>
          <cx:pt idx="203">26</cx:pt>
          <cx:pt idx="204">32</cx:pt>
          <cx:pt idx="205">28</cx:pt>
          <cx:pt idx="206">26</cx:pt>
          <cx:pt idx="207">29</cx:pt>
          <cx:pt idx="208">28</cx:pt>
          <cx:pt idx="209">26</cx:pt>
          <cx:pt idx="210">32</cx:pt>
          <cx:pt idx="211">26</cx:pt>
          <cx:pt idx="212">28</cx:pt>
          <cx:pt idx="213">28</cx:pt>
          <cx:pt idx="214">32</cx:pt>
          <cx:pt idx="215">28</cx:pt>
          <cx:pt idx="216">32</cx:pt>
          <cx:pt idx="217">32</cx:pt>
          <cx:pt idx="218">26</cx:pt>
          <cx:pt idx="219">28</cx:pt>
          <cx:pt idx="220">27</cx:pt>
          <cx:pt idx="221">29</cx:pt>
          <cx:pt idx="222">27</cx:pt>
          <cx:pt idx="223">26</cx:pt>
          <cx:pt idx="224">27</cx:pt>
          <cx:pt idx="225">29</cx:pt>
          <cx:pt idx="226">32</cx:pt>
          <cx:pt idx="227">31</cx:pt>
          <cx:pt idx="228">31</cx:pt>
          <cx:pt idx="229">31</cx:pt>
          <cx:pt idx="230">27</cx:pt>
          <cx:pt idx="231">32</cx:pt>
          <cx:pt idx="232">30</cx:pt>
          <cx:pt idx="233">28</cx:pt>
          <cx:pt idx="234">27</cx:pt>
          <cx:pt idx="235">31</cx:pt>
          <cx:pt idx="236">32</cx:pt>
          <cx:pt idx="237">26</cx:pt>
          <cx:pt idx="238">31</cx:pt>
          <cx:pt idx="239">31</cx:pt>
          <cx:pt idx="240">28</cx:pt>
          <cx:pt idx="241">30</cx:pt>
          <cx:pt idx="242">31</cx:pt>
          <cx:pt idx="243">32</cx:pt>
          <cx:pt idx="244">32</cx:pt>
          <cx:pt idx="245">26</cx:pt>
          <cx:pt idx="246">31</cx:pt>
          <cx:pt idx="247">26</cx:pt>
          <cx:pt idx="248">30</cx:pt>
          <cx:pt idx="249">28</cx:pt>
          <cx:pt idx="250">31</cx:pt>
          <cx:pt idx="251">29</cx:pt>
          <cx:pt idx="252">27</cx:pt>
          <cx:pt idx="253">26</cx:pt>
          <cx:pt idx="254">28</cx:pt>
          <cx:pt idx="255">31</cx:pt>
          <cx:pt idx="256">32</cx:pt>
          <cx:pt idx="257">26</cx:pt>
          <cx:pt idx="258">31</cx:pt>
          <cx:pt idx="259">27</cx:pt>
          <cx:pt idx="260">30</cx:pt>
          <cx:pt idx="261">32</cx:pt>
          <cx:pt idx="262">32</cx:pt>
          <cx:pt idx="263">28</cx:pt>
          <cx:pt idx="264">27</cx:pt>
          <cx:pt idx="265">30</cx:pt>
          <cx:pt idx="266">29</cx:pt>
          <cx:pt idx="267">27</cx:pt>
          <cx:pt idx="268">31</cx:pt>
          <cx:pt idx="269">29</cx:pt>
          <cx:pt idx="270">28</cx:pt>
          <cx:pt idx="271">29</cx:pt>
          <cx:pt idx="272">32</cx:pt>
          <cx:pt idx="273">29</cx:pt>
          <cx:pt idx="274">32</cx:pt>
          <cx:pt idx="275">31</cx:pt>
          <cx:pt idx="276">31</cx:pt>
          <cx:pt idx="277">28</cx:pt>
          <cx:pt idx="278">29</cx:pt>
          <cx:pt idx="279">29</cx:pt>
          <cx:pt idx="280">31</cx:pt>
          <cx:pt idx="281">32</cx:pt>
          <cx:pt idx="282">28</cx:pt>
          <cx:pt idx="283">31</cx:pt>
          <cx:pt idx="284">28</cx:pt>
          <cx:pt idx="285">28</cx:pt>
          <cx:pt idx="286">29</cx:pt>
          <cx:pt idx="287">32</cx:pt>
          <cx:pt idx="288">29</cx:pt>
          <cx:pt idx="289">31</cx:pt>
          <cx:pt idx="290">26</cx:pt>
          <cx:pt idx="291">29</cx:pt>
          <cx:pt idx="292">32</cx:pt>
          <cx:pt idx="293">30</cx:pt>
          <cx:pt idx="294">28</cx:pt>
          <cx:pt idx="295">31</cx:pt>
          <cx:pt idx="296">32</cx:pt>
          <cx:pt idx="297">31</cx:pt>
          <cx:pt idx="298">31</cx:pt>
          <cx:pt idx="299">29</cx:pt>
          <cx:pt idx="300">30</cx:pt>
          <cx:pt idx="301">31</cx:pt>
          <cx:pt idx="302">31</cx:pt>
          <cx:pt idx="303">31</cx:pt>
          <cx:pt idx="304">29</cx:pt>
          <cx:pt idx="305">32</cx:pt>
          <cx:pt idx="306">30</cx:pt>
          <cx:pt idx="307">27</cx:pt>
          <cx:pt idx="308">26</cx:pt>
          <cx:pt idx="309">29</cx:pt>
          <cx:pt idx="310">26</cx:pt>
          <cx:pt idx="311">30</cx:pt>
          <cx:pt idx="312">31</cx:pt>
          <cx:pt idx="313">26</cx:pt>
          <cx:pt idx="314">28</cx:pt>
          <cx:pt idx="315">31</cx:pt>
          <cx:pt idx="316">31</cx:pt>
          <cx:pt idx="317">28</cx:pt>
          <cx:pt idx="318">32</cx:pt>
          <cx:pt idx="319">29</cx:pt>
          <cx:pt idx="320">30</cx:pt>
          <cx:pt idx="321">30</cx:pt>
          <cx:pt idx="322">29</cx:pt>
          <cx:pt idx="323">32</cx:pt>
          <cx:pt idx="324">26</cx:pt>
          <cx:pt idx="325">26</cx:pt>
          <cx:pt idx="326">29</cx:pt>
          <cx:pt idx="327">28</cx:pt>
          <cx:pt idx="328">32</cx:pt>
          <cx:pt idx="329">32</cx:pt>
          <cx:pt idx="330">31</cx:pt>
          <cx:pt idx="331">31</cx:pt>
          <cx:pt idx="332">30</cx:pt>
          <cx:pt idx="333">30</cx:pt>
          <cx:pt idx="334">32</cx:pt>
          <cx:pt idx="335">27</cx:pt>
          <cx:pt idx="336">32</cx:pt>
          <cx:pt idx="337">31</cx:pt>
          <cx:pt idx="338">29</cx:pt>
          <cx:pt idx="339">27</cx:pt>
          <cx:pt idx="340">29</cx:pt>
          <cx:pt idx="341">29</cx:pt>
          <cx:pt idx="342">30</cx:pt>
          <cx:pt idx="343">29</cx:pt>
          <cx:pt idx="344">28</cx:pt>
          <cx:pt idx="345">27</cx:pt>
          <cx:pt idx="346">38</cx:pt>
          <cx:pt idx="347">37</cx:pt>
          <cx:pt idx="348">38</cx:pt>
          <cx:pt idx="349">37</cx:pt>
          <cx:pt idx="350">34</cx:pt>
          <cx:pt idx="351">34</cx:pt>
          <cx:pt idx="352">39</cx:pt>
          <cx:pt idx="353">35</cx:pt>
          <cx:pt idx="354">34</cx:pt>
          <cx:pt idx="355">35</cx:pt>
          <cx:pt idx="356">36</cx:pt>
          <cx:pt idx="357">34</cx:pt>
          <cx:pt idx="358">38</cx:pt>
          <cx:pt idx="359">38</cx:pt>
          <cx:pt idx="360">35</cx:pt>
          <cx:pt idx="361">39</cx:pt>
          <cx:pt idx="362">36</cx:pt>
          <cx:pt idx="363">34</cx:pt>
          <cx:pt idx="364">39</cx:pt>
          <cx:pt idx="365">34</cx:pt>
          <cx:pt idx="366">40</cx:pt>
          <cx:pt idx="367">37</cx:pt>
          <cx:pt idx="368">34</cx:pt>
          <cx:pt idx="369">37</cx:pt>
          <cx:pt idx="370">39</cx:pt>
          <cx:pt idx="371">34</cx:pt>
          <cx:pt idx="372">37</cx:pt>
          <cx:pt idx="373">38</cx:pt>
          <cx:pt idx="374">37</cx:pt>
          <cx:pt idx="375">36</cx:pt>
          <cx:pt idx="376">35</cx:pt>
          <cx:pt idx="377">34</cx:pt>
          <cx:pt idx="378">38</cx:pt>
          <cx:pt idx="379">38</cx:pt>
          <cx:pt idx="380">40</cx:pt>
          <cx:pt idx="381">38</cx:pt>
          <cx:pt idx="382">40</cx:pt>
          <cx:pt idx="383">37</cx:pt>
          <cx:pt idx="384">36</cx:pt>
          <cx:pt idx="385">40</cx:pt>
          <cx:pt idx="386">35</cx:pt>
          <cx:pt idx="387">35</cx:pt>
          <cx:pt idx="388">35</cx:pt>
          <cx:pt idx="389">35</cx:pt>
          <cx:pt idx="390">35</cx:pt>
          <cx:pt idx="391">38</cx:pt>
          <cx:pt idx="392">34</cx:pt>
          <cx:pt idx="393">40</cx:pt>
          <cx:pt idx="394">37</cx:pt>
          <cx:pt idx="395">39</cx:pt>
          <cx:pt idx="396">38</cx:pt>
          <cx:pt idx="397">40</cx:pt>
          <cx:pt idx="398">36</cx:pt>
          <cx:pt idx="399">34</cx:pt>
        </cx:lvl>
      </cx:numDim>
    </cx:data>
  </cx:chartData>
  <cx:chart>
    <cx:title pos="t" align="ctr" overlay="0">
      <cx:tx>
        <cx:txData>
          <cx:v>Age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Age</a:t>
          </a:r>
        </a:p>
      </cx:txPr>
    </cx:title>
    <cx:plotArea>
      <cx:plotAreaRegion>
        <cx:series layoutId="boxWhisker" uniqueId="{B95E1421-4A24-4785-A66E-0E81C0AA6A5A}">
          <cx:tx>
            <cx:txData>
              <cx:f>Sheet1!$R$1</cx:f>
              <cx:v>Age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Sheet1!$R$2:$R$401</cx:f>
        <cx:lvl ptCount="400" formatCode="General">
          <cx:pt idx="0">20</cx:pt>
          <cx:pt idx="1">21</cx:pt>
          <cx:pt idx="2">19</cx:pt>
          <cx:pt idx="3">22</cx:pt>
          <cx:pt idx="4">21</cx:pt>
          <cx:pt idx="5">19</cx:pt>
          <cx:pt idx="6">22</cx:pt>
          <cx:pt idx="7">19</cx:pt>
          <cx:pt idx="8">20</cx:pt>
          <cx:pt idx="9">25</cx:pt>
          <cx:pt idx="10">21</cx:pt>
          <cx:pt idx="11">24</cx:pt>
          <cx:pt idx="12">21</cx:pt>
          <cx:pt idx="13">24</cx:pt>
          <cx:pt idx="14">20</cx:pt>
          <cx:pt idx="15">22</cx:pt>
          <cx:pt idx="16">22</cx:pt>
          <cx:pt idx="17">20</cx:pt>
          <cx:pt idx="18">24</cx:pt>
          <cx:pt idx="19">35</cx:pt>
          <cx:pt idx="20">24</cx:pt>
          <cx:pt idx="21">25</cx:pt>
          <cx:pt idx="22">22</cx:pt>
          <cx:pt idx="23">19</cx:pt>
          <cx:pt idx="24">18</cx:pt>
          <cx:pt idx="25">20</cx:pt>
          <cx:pt idx="26">18</cx:pt>
          <cx:pt idx="27">21</cx:pt>
          <cx:pt idx="28">21</cx:pt>
          <cx:pt idx="29">23</cx:pt>
          <cx:pt idx="30">21</cx:pt>
          <cx:pt idx="31">23</cx:pt>
          <cx:pt idx="32">24</cx:pt>
          <cx:pt idx="33">21</cx:pt>
          <cx:pt idx="34">19</cx:pt>
          <cx:pt idx="35">22</cx:pt>
          <cx:pt idx="36">21</cx:pt>
          <cx:pt idx="37">19</cx:pt>
          <cx:pt idx="38">24</cx:pt>
          <cx:pt idx="39">20</cx:pt>
          <cx:pt idx="40">24</cx:pt>
          <cx:pt idx="41">21</cx:pt>
          <cx:pt idx="42">19</cx:pt>
          <cx:pt idx="43">22</cx:pt>
          <cx:pt idx="44">18</cx:pt>
          <cx:pt idx="45">19</cx:pt>
          <cx:pt idx="46">20</cx:pt>
          <cx:pt idx="47">19</cx:pt>
          <cx:pt idx="48">23</cx:pt>
          <cx:pt idx="49">24</cx:pt>
          <cx:pt idx="50">21</cx:pt>
          <cx:pt idx="51">20</cx:pt>
          <cx:pt idx="52">19</cx:pt>
          <cx:pt idx="53">20</cx:pt>
          <cx:pt idx="54">20</cx:pt>
          <cx:pt idx="55">24</cx:pt>
          <cx:pt idx="56">23</cx:pt>
          <cx:pt idx="57">22</cx:pt>
          <cx:pt idx="58">23</cx:pt>
          <cx:pt idx="59">23</cx:pt>
          <cx:pt idx="60">21</cx:pt>
          <cx:pt idx="61">20</cx:pt>
          <cx:pt idx="62">21</cx:pt>
          <cx:pt idx="63">21</cx:pt>
          <cx:pt idx="64">22</cx:pt>
          <cx:pt idx="65">18</cx:pt>
          <cx:pt idx="66">20</cx:pt>
          <cx:pt idx="67">19</cx:pt>
          <cx:pt idx="68">22</cx:pt>
          <cx:pt idx="69">22</cx:pt>
          <cx:pt idx="70">22</cx:pt>
          <cx:pt idx="71">22</cx:pt>
          <cx:pt idx="72">24</cx:pt>
          <cx:pt idx="73">18</cx:pt>
          <cx:pt idx="74">22</cx:pt>
          <cx:pt idx="75">20</cx:pt>
          <cx:pt idx="76">24</cx:pt>
          <cx:pt idx="77">20</cx:pt>
          <cx:pt idx="78">18</cx:pt>
          <cx:pt idx="79">23</cx:pt>
          <cx:pt idx="80">20</cx:pt>
          <cx:pt idx="81">20</cx:pt>
          <cx:pt idx="82">24</cx:pt>
          <cx:pt idx="83">19</cx:pt>
          <cx:pt idx="84">23</cx:pt>
          <cx:pt idx="85">21</cx:pt>
          <cx:pt idx="86">22</cx:pt>
          <cx:pt idx="87">22</cx:pt>
          <cx:pt idx="88">18</cx:pt>
          <cx:pt idx="89">24</cx:pt>
          <cx:pt idx="90">20</cx:pt>
          <cx:pt idx="91">23</cx:pt>
          <cx:pt idx="92">21</cx:pt>
          <cx:pt idx="93">24</cx:pt>
          <cx:pt idx="94">22</cx:pt>
          <cx:pt idx="95">27</cx:pt>
          <cx:pt idx="96">19</cx:pt>
          <cx:pt idx="97">27</cx:pt>
          <cx:pt idx="98">42</cx:pt>
          <cx:pt idx="99">20</cx:pt>
          <cx:pt idx="100">41</cx:pt>
          <cx:pt idx="101">21</cx:pt>
          <cx:pt idx="102">23</cx:pt>
          <cx:pt idx="103">19</cx:pt>
          <cx:pt idx="104">23</cx:pt>
          <cx:pt idx="105">19</cx:pt>
          <cx:pt idx="106">24</cx:pt>
          <cx:pt idx="107">23</cx:pt>
          <cx:pt idx="108">19</cx:pt>
          <cx:pt idx="109">19</cx:pt>
          <cx:pt idx="110">21</cx:pt>
          <cx:pt idx="111">22</cx:pt>
          <cx:pt idx="112">21</cx:pt>
          <cx:pt idx="113">23</cx:pt>
          <cx:pt idx="114">23</cx:pt>
          <cx:pt idx="115">19</cx:pt>
          <cx:pt idx="116">21</cx:pt>
          <cx:pt idx="117">21</cx:pt>
          <cx:pt idx="118">21</cx:pt>
          <cx:pt idx="119">22</cx:pt>
          <cx:pt idx="120">20</cx:pt>
          <cx:pt idx="121">21</cx:pt>
          <cx:pt idx="122">21</cx:pt>
          <cx:pt idx="123">22</cx:pt>
          <cx:pt idx="124">23</cx:pt>
          <cx:pt idx="125">18</cx:pt>
          <cx:pt idx="126">22</cx:pt>
          <cx:pt idx="127">19</cx:pt>
          <cx:pt idx="128">18</cx:pt>
          <cx:pt idx="129">19</cx:pt>
          <cx:pt idx="130">19</cx:pt>
          <cx:pt idx="131">20</cx:pt>
          <cx:pt idx="132">18</cx:pt>
          <cx:pt idx="133">24</cx:pt>
          <cx:pt idx="134">23</cx:pt>
          <cx:pt idx="135">22</cx:pt>
          <cx:pt idx="136">20</cx:pt>
          <cx:pt idx="137">24</cx:pt>
          <cx:pt idx="138">21</cx:pt>
          <cx:pt idx="139">21</cx:pt>
          <cx:pt idx="140">21</cx:pt>
          <cx:pt idx="141">24</cx:pt>
          <cx:pt idx="142">18</cx:pt>
          <cx:pt idx="143">20</cx:pt>
          <cx:pt idx="144">22</cx:pt>
          <cx:pt idx="145">18</cx:pt>
          <cx:pt idx="146">21</cx:pt>
          <cx:pt idx="147">24</cx:pt>
          <cx:pt idx="148">24</cx:pt>
          <cx:pt idx="149">22</cx:pt>
          <cx:pt idx="150">23</cx:pt>
          <cx:pt idx="151">24</cx:pt>
          <cx:pt idx="152">20</cx:pt>
          <cx:pt idx="153">23</cx:pt>
          <cx:pt idx="154">24</cx:pt>
          <cx:pt idx="155">23</cx:pt>
          <cx:pt idx="156">23</cx:pt>
          <cx:pt idx="157">21</cx:pt>
          <cx:pt idx="158">23</cx:pt>
          <cx:pt idx="159">24</cx:pt>
          <cx:pt idx="160">20</cx:pt>
          <cx:pt idx="161">24</cx:pt>
          <cx:pt idx="162">20</cx:pt>
          <cx:pt idx="163">21</cx:pt>
          <cx:pt idx="164">23</cx:pt>
          <cx:pt idx="165">22</cx:pt>
          <cx:pt idx="166">22</cx:pt>
          <cx:pt idx="167">20</cx:pt>
          <cx:pt idx="168">19</cx:pt>
          <cx:pt idx="169">24</cx:pt>
          <cx:pt idx="170">21</cx:pt>
          <cx:pt idx="171">20</cx:pt>
          <cx:pt idx="172">18</cx:pt>
          <cx:pt idx="173">19</cx:pt>
          <cx:pt idx="174">23</cx:pt>
          <cx:pt idx="175">24</cx:pt>
          <cx:pt idx="176">21</cx:pt>
          <cx:pt idx="177">21</cx:pt>
          <cx:pt idx="178">18</cx:pt>
          <cx:pt idx="179">23</cx:pt>
          <cx:pt idx="180">20</cx:pt>
          <cx:pt idx="181">19</cx:pt>
          <cx:pt idx="182">22</cx:pt>
          <cx:pt idx="183">23</cx:pt>
          <cx:pt idx="184">20</cx:pt>
          <cx:pt idx="185">18</cx:pt>
          <cx:pt idx="186">19</cx:pt>
          <cx:pt idx="187">21</cx:pt>
          <cx:pt idx="188">24</cx:pt>
          <cx:pt idx="189">24</cx:pt>
          <cx:pt idx="190">21</cx:pt>
          <cx:pt idx="191">22</cx:pt>
          <cx:pt idx="192">24</cx:pt>
          <cx:pt idx="193">24</cx:pt>
          <cx:pt idx="194">23</cx:pt>
          <cx:pt idx="195">22</cx:pt>
          <cx:pt idx="196">29</cx:pt>
          <cx:pt idx="197">27</cx:pt>
          <cx:pt idx="198">27</cx:pt>
          <cx:pt idx="199">32</cx:pt>
          <cx:pt idx="200">26</cx:pt>
          <cx:pt idx="201">31</cx:pt>
          <cx:pt idx="202">30</cx:pt>
          <cx:pt idx="203">26</cx:pt>
          <cx:pt idx="204">32</cx:pt>
          <cx:pt idx="205">28</cx:pt>
          <cx:pt idx="206">26</cx:pt>
          <cx:pt idx="207">29</cx:pt>
          <cx:pt idx="208">28</cx:pt>
          <cx:pt idx="209">26</cx:pt>
          <cx:pt idx="210">32</cx:pt>
          <cx:pt idx="211">26</cx:pt>
          <cx:pt idx="212">28</cx:pt>
          <cx:pt idx="213">28</cx:pt>
          <cx:pt idx="214">32</cx:pt>
          <cx:pt idx="215">28</cx:pt>
          <cx:pt idx="216">32</cx:pt>
          <cx:pt idx="217">32</cx:pt>
          <cx:pt idx="218">26</cx:pt>
          <cx:pt idx="219">28</cx:pt>
          <cx:pt idx="220">27</cx:pt>
          <cx:pt idx="221">29</cx:pt>
          <cx:pt idx="222">27</cx:pt>
          <cx:pt idx="223">26</cx:pt>
          <cx:pt idx="224">27</cx:pt>
          <cx:pt idx="225">29</cx:pt>
          <cx:pt idx="226">32</cx:pt>
          <cx:pt idx="227">31</cx:pt>
          <cx:pt idx="228">31</cx:pt>
          <cx:pt idx="229">31</cx:pt>
          <cx:pt idx="230">27</cx:pt>
          <cx:pt idx="231">32</cx:pt>
          <cx:pt idx="232">30</cx:pt>
          <cx:pt idx="233">28</cx:pt>
          <cx:pt idx="234">27</cx:pt>
          <cx:pt idx="235">31</cx:pt>
          <cx:pt idx="236">32</cx:pt>
          <cx:pt idx="237">26</cx:pt>
          <cx:pt idx="238">31</cx:pt>
          <cx:pt idx="239">31</cx:pt>
          <cx:pt idx="240">28</cx:pt>
          <cx:pt idx="241">30</cx:pt>
          <cx:pt idx="242">31</cx:pt>
          <cx:pt idx="243">32</cx:pt>
          <cx:pt idx="244">32</cx:pt>
          <cx:pt idx="245">26</cx:pt>
          <cx:pt idx="246">31</cx:pt>
          <cx:pt idx="247">26</cx:pt>
          <cx:pt idx="248">30</cx:pt>
          <cx:pt idx="249">28</cx:pt>
          <cx:pt idx="250">31</cx:pt>
          <cx:pt idx="251">29</cx:pt>
          <cx:pt idx="252">27</cx:pt>
          <cx:pt idx="253">26</cx:pt>
          <cx:pt idx="254">28</cx:pt>
          <cx:pt idx="255">31</cx:pt>
          <cx:pt idx="256">32</cx:pt>
          <cx:pt idx="257">26</cx:pt>
          <cx:pt idx="258">31</cx:pt>
          <cx:pt idx="259">27</cx:pt>
          <cx:pt idx="260">30</cx:pt>
          <cx:pt idx="261">32</cx:pt>
          <cx:pt idx="262">32</cx:pt>
          <cx:pt idx="263">28</cx:pt>
          <cx:pt idx="264">27</cx:pt>
          <cx:pt idx="265">30</cx:pt>
          <cx:pt idx="266">29</cx:pt>
          <cx:pt idx="267">27</cx:pt>
          <cx:pt idx="268">31</cx:pt>
          <cx:pt idx="269">29</cx:pt>
          <cx:pt idx="270">28</cx:pt>
          <cx:pt idx="271">29</cx:pt>
          <cx:pt idx="272">32</cx:pt>
          <cx:pt idx="273">29</cx:pt>
          <cx:pt idx="274">32</cx:pt>
          <cx:pt idx="275">31</cx:pt>
          <cx:pt idx="276">31</cx:pt>
          <cx:pt idx="277">28</cx:pt>
          <cx:pt idx="278">29</cx:pt>
          <cx:pt idx="279">29</cx:pt>
          <cx:pt idx="280">31</cx:pt>
          <cx:pt idx="281">32</cx:pt>
          <cx:pt idx="282">28</cx:pt>
          <cx:pt idx="283">31</cx:pt>
          <cx:pt idx="284">28</cx:pt>
          <cx:pt idx="285">28</cx:pt>
          <cx:pt idx="286">29</cx:pt>
          <cx:pt idx="287">32</cx:pt>
          <cx:pt idx="288">29</cx:pt>
          <cx:pt idx="289">31</cx:pt>
          <cx:pt idx="290">26</cx:pt>
          <cx:pt idx="291">29</cx:pt>
          <cx:pt idx="292">32</cx:pt>
          <cx:pt idx="293">30</cx:pt>
          <cx:pt idx="294">28</cx:pt>
          <cx:pt idx="295">31</cx:pt>
          <cx:pt idx="296">32</cx:pt>
          <cx:pt idx="297">31</cx:pt>
          <cx:pt idx="298">31</cx:pt>
          <cx:pt idx="299">29</cx:pt>
          <cx:pt idx="300">30</cx:pt>
          <cx:pt idx="301">31</cx:pt>
          <cx:pt idx="302">31</cx:pt>
          <cx:pt idx="303">31</cx:pt>
          <cx:pt idx="304">29</cx:pt>
          <cx:pt idx="305">32</cx:pt>
          <cx:pt idx="306">30</cx:pt>
          <cx:pt idx="307">27</cx:pt>
          <cx:pt idx="308">26</cx:pt>
          <cx:pt idx="309">29</cx:pt>
          <cx:pt idx="310">26</cx:pt>
          <cx:pt idx="311">30</cx:pt>
          <cx:pt idx="312">31</cx:pt>
          <cx:pt idx="313">26</cx:pt>
          <cx:pt idx="314">28</cx:pt>
          <cx:pt idx="315">31</cx:pt>
          <cx:pt idx="316">31</cx:pt>
          <cx:pt idx="317">28</cx:pt>
          <cx:pt idx="318">32</cx:pt>
          <cx:pt idx="319">29</cx:pt>
          <cx:pt idx="320">30</cx:pt>
          <cx:pt idx="321">30</cx:pt>
          <cx:pt idx="322">29</cx:pt>
          <cx:pt idx="323">32</cx:pt>
          <cx:pt idx="324">26</cx:pt>
          <cx:pt idx="325">26</cx:pt>
          <cx:pt idx="326">29</cx:pt>
          <cx:pt idx="327">28</cx:pt>
          <cx:pt idx="328">32</cx:pt>
          <cx:pt idx="329">32</cx:pt>
          <cx:pt idx="330">31</cx:pt>
          <cx:pt idx="331">31</cx:pt>
          <cx:pt idx="332">30</cx:pt>
          <cx:pt idx="333">30</cx:pt>
          <cx:pt idx="334">32</cx:pt>
          <cx:pt idx="335">27</cx:pt>
          <cx:pt idx="336">32</cx:pt>
          <cx:pt idx="337">31</cx:pt>
          <cx:pt idx="338">29</cx:pt>
          <cx:pt idx="339">27</cx:pt>
          <cx:pt idx="340">29</cx:pt>
          <cx:pt idx="341">29</cx:pt>
          <cx:pt idx="342">30</cx:pt>
          <cx:pt idx="343">29</cx:pt>
          <cx:pt idx="344">28</cx:pt>
          <cx:pt idx="345">27</cx:pt>
          <cx:pt idx="346">38</cx:pt>
          <cx:pt idx="347">37</cx:pt>
          <cx:pt idx="348">38</cx:pt>
          <cx:pt idx="349">37</cx:pt>
          <cx:pt idx="350">34</cx:pt>
          <cx:pt idx="351">34</cx:pt>
          <cx:pt idx="352">39</cx:pt>
          <cx:pt idx="353">35</cx:pt>
          <cx:pt idx="354">34</cx:pt>
          <cx:pt idx="355">35</cx:pt>
          <cx:pt idx="356">36</cx:pt>
          <cx:pt idx="357">34</cx:pt>
          <cx:pt idx="358">38</cx:pt>
          <cx:pt idx="359">38</cx:pt>
          <cx:pt idx="360">35</cx:pt>
          <cx:pt idx="361">39</cx:pt>
          <cx:pt idx="362">36</cx:pt>
          <cx:pt idx="363">34</cx:pt>
          <cx:pt idx="364">39</cx:pt>
          <cx:pt idx="365">34</cx:pt>
          <cx:pt idx="366">40</cx:pt>
          <cx:pt idx="367">37</cx:pt>
          <cx:pt idx="368">34</cx:pt>
          <cx:pt idx="369">37</cx:pt>
          <cx:pt idx="370">39</cx:pt>
          <cx:pt idx="371">34</cx:pt>
          <cx:pt idx="372">37</cx:pt>
          <cx:pt idx="373">38</cx:pt>
          <cx:pt idx="374">37</cx:pt>
          <cx:pt idx="375">36</cx:pt>
          <cx:pt idx="376">35</cx:pt>
          <cx:pt idx="377">34</cx:pt>
          <cx:pt idx="378">38</cx:pt>
          <cx:pt idx="379">38</cx:pt>
          <cx:pt idx="380">40</cx:pt>
          <cx:pt idx="381">38</cx:pt>
          <cx:pt idx="382">40</cx:pt>
          <cx:pt idx="383">37</cx:pt>
          <cx:pt idx="384">36</cx:pt>
          <cx:pt idx="385">40</cx:pt>
          <cx:pt idx="386">35</cx:pt>
          <cx:pt idx="387">35</cx:pt>
          <cx:pt idx="388">35</cx:pt>
          <cx:pt idx="389">35</cx:pt>
          <cx:pt idx="390">35</cx:pt>
          <cx:pt idx="391">38</cx:pt>
          <cx:pt idx="392">34</cx:pt>
          <cx:pt idx="393">40</cx:pt>
          <cx:pt idx="394">37</cx:pt>
          <cx:pt idx="395">39</cx:pt>
          <cx:pt idx="396">38</cx:pt>
          <cx:pt idx="397">40</cx:pt>
          <cx:pt idx="398">36</cx:pt>
          <cx:pt idx="399">34</cx:pt>
        </cx:lvl>
      </cx:numDim>
    </cx:data>
  </cx:chartData>
  <cx:chart>
    <cx:title pos="t" align="ctr" overlay="0">
      <cx:tx>
        <cx:txData>
          <cx:v>Age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Age</a:t>
          </a:r>
        </a:p>
      </cx:txPr>
    </cx:title>
    <cx:plotArea>
      <cx:plotAreaRegion>
        <cx:series layoutId="boxWhisker" uniqueId="{B95E1421-4A24-4785-A66E-0E81C0AA6A5A}">
          <cx:tx>
            <cx:txData>
              <cx:f>Sheet1!$R$1</cx:f>
              <cx:v>Age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2225F3F1-867C-4B2E-BE61-E3522B2B0030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CFE7190A-5B00-4AAD-846A-C359BA273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33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960B-BD4C-418F-A54E-B73BAFF96C4E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DF79-A0C1-43DD-9EB6-1E44CB7F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6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960B-BD4C-418F-A54E-B73BAFF96C4E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DF79-A0C1-43DD-9EB6-1E44CB7F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7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960B-BD4C-418F-A54E-B73BAFF96C4E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DF79-A0C1-43DD-9EB6-1E44CB7F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2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960B-BD4C-418F-A54E-B73BAFF96C4E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DF79-A0C1-43DD-9EB6-1E44CB7F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7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960B-BD4C-418F-A54E-B73BAFF96C4E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DF79-A0C1-43DD-9EB6-1E44CB7F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4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960B-BD4C-418F-A54E-B73BAFF96C4E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DF79-A0C1-43DD-9EB6-1E44CB7F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960B-BD4C-418F-A54E-B73BAFF96C4E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DF79-A0C1-43DD-9EB6-1E44CB7F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1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960B-BD4C-418F-A54E-B73BAFF96C4E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DF79-A0C1-43DD-9EB6-1E44CB7F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2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960B-BD4C-418F-A54E-B73BAFF96C4E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DF79-A0C1-43DD-9EB6-1E44CB7F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7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960B-BD4C-418F-A54E-B73BAFF96C4E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DF79-A0C1-43DD-9EB6-1E44CB7F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5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960B-BD4C-418F-A54E-B73BAFF96C4E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DF79-A0C1-43DD-9EB6-1E44CB7F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1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1960B-BD4C-418F-A54E-B73BAFF96C4E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0DF79-A0C1-43DD-9EB6-1E44CB7F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3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012"/>
            <a:ext cx="7086600" cy="3416320"/>
          </a:xfrm>
          <a:prstGeom prst="rect">
            <a:avLst/>
          </a:prstGeom>
          <a:solidFill>
            <a:srgbClr val="A80000"/>
          </a:solidFill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solidFill>
                <a:schemeClr val="bg1"/>
              </a:solidFill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The Mean, the Myth, the Legend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Building Better Box Plots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1780" y="3768721"/>
            <a:ext cx="65213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Mr. Sam Ligo</a:t>
            </a:r>
          </a:p>
          <a:p>
            <a:pPr algn="ctr"/>
            <a:r>
              <a:rPr lang="en-US" sz="2800" dirty="0"/>
              <a:t>Mr. Emmanuel Akoja</a:t>
            </a:r>
          </a:p>
          <a:p>
            <a:pPr algn="ctr"/>
            <a:r>
              <a:rPr lang="en-US" sz="2800" dirty="0"/>
              <a:t>Instructor, Austin Peay State University</a:t>
            </a:r>
          </a:p>
          <a:p>
            <a:pPr algn="ctr"/>
            <a:r>
              <a:rPr lang="en-US" sz="2800" dirty="0"/>
              <a:t>Department of Mathematics and Statistics</a:t>
            </a:r>
          </a:p>
          <a:p>
            <a:pPr algn="ctr"/>
            <a:r>
              <a:rPr lang="en-US" sz="2800" dirty="0"/>
              <a:t>ligos@apsu.edu</a:t>
            </a:r>
          </a:p>
        </p:txBody>
      </p:sp>
      <p:pic>
        <p:nvPicPr>
          <p:cNvPr id="7" name="Picture 6" descr="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102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90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31206" y="-1071464"/>
            <a:ext cx="6782394" cy="9043194"/>
          </a:xfr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3406F83F-A6D0-49E4-B5E5-D0D88CDD3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156" y="204789"/>
            <a:ext cx="3993394" cy="25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99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9BF8-2203-4530-8508-0A87C432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and Leaf Plot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CBC5DC-4D78-484A-9D5A-789D4A105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568449"/>
            <a:ext cx="7165695" cy="472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29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9784C28-8037-4201-A454-F8A8DB26C237}"/>
              </a:ext>
            </a:extLst>
          </p:cNvPr>
          <p:cNvGrpSpPr/>
          <p:nvPr/>
        </p:nvGrpSpPr>
        <p:grpSpPr>
          <a:xfrm>
            <a:off x="628649" y="1568449"/>
            <a:ext cx="7165695" cy="4727575"/>
            <a:chOff x="628649" y="1568449"/>
            <a:chExt cx="7165695" cy="47275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0CBC5DC-4D78-484A-9D5A-789D4A105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8649" y="1568449"/>
              <a:ext cx="7165695" cy="4727575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95EF726-62C3-4109-9398-38E56B1504D8}"/>
                </a:ext>
              </a:extLst>
            </p:cNvPr>
            <p:cNvCxnSpPr>
              <a:cxnSpLocks/>
            </p:cNvCxnSpPr>
            <p:nvPr/>
          </p:nvCxnSpPr>
          <p:spPr>
            <a:xfrm>
              <a:off x="2271363" y="3223863"/>
              <a:ext cx="0" cy="376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7B9BF8-2203-4530-8508-0A87C432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and Leaf Plot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AF08E9-F7BE-4F96-BCF0-AD0089832BB7}"/>
              </a:ext>
            </a:extLst>
          </p:cNvPr>
          <p:cNvSpPr txBox="1"/>
          <p:nvPr/>
        </p:nvSpPr>
        <p:spPr>
          <a:xfrm>
            <a:off x="6191074" y="1667463"/>
            <a:ext cx="1543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n/2 = 200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22572D-2813-4B4B-AD7D-D6F9624F98D3}"/>
              </a:ext>
            </a:extLst>
          </p:cNvPr>
          <p:cNvSpPr txBox="1"/>
          <p:nvPr/>
        </p:nvSpPr>
        <p:spPr>
          <a:xfrm>
            <a:off x="6191074" y="4218815"/>
            <a:ext cx="2390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median is between person #200 and #201</a:t>
            </a:r>
          </a:p>
        </p:txBody>
      </p:sp>
    </p:spTree>
    <p:extLst>
      <p:ext uri="{BB962C8B-B14F-4D97-AF65-F5344CB8AC3E}">
        <p14:creationId xmlns:p14="http://schemas.microsoft.com/office/powerpoint/2010/main" val="2727493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AC01EC1-62B1-485C-A2CE-AF418028ED15}"/>
              </a:ext>
            </a:extLst>
          </p:cNvPr>
          <p:cNvGrpSpPr/>
          <p:nvPr/>
        </p:nvGrpSpPr>
        <p:grpSpPr>
          <a:xfrm>
            <a:off x="628649" y="1568449"/>
            <a:ext cx="7165695" cy="4727575"/>
            <a:chOff x="628649" y="1568449"/>
            <a:chExt cx="7165695" cy="47275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0CBC5DC-4D78-484A-9D5A-789D4A105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8649" y="1568449"/>
              <a:ext cx="7165695" cy="4727575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95EF726-62C3-4109-9398-38E56B1504D8}"/>
                </a:ext>
              </a:extLst>
            </p:cNvPr>
            <p:cNvCxnSpPr>
              <a:cxnSpLocks/>
            </p:cNvCxnSpPr>
            <p:nvPr/>
          </p:nvCxnSpPr>
          <p:spPr>
            <a:xfrm>
              <a:off x="2274770" y="3210886"/>
              <a:ext cx="0" cy="4362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40BCEC-A25F-4545-BD14-59C1AC0989FA}"/>
                </a:ext>
              </a:extLst>
            </p:cNvPr>
            <p:cNvCxnSpPr>
              <a:cxnSpLocks/>
            </p:cNvCxnSpPr>
            <p:nvPr/>
          </p:nvCxnSpPr>
          <p:spPr>
            <a:xfrm>
              <a:off x="7174685" y="2425997"/>
              <a:ext cx="0" cy="4110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7B9BF8-2203-4530-8508-0A87C432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and Leaf Plot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AF08E9-F7BE-4F96-BCF0-AD0089832BB7}"/>
              </a:ext>
            </a:extLst>
          </p:cNvPr>
          <p:cNvSpPr txBox="1"/>
          <p:nvPr/>
        </p:nvSpPr>
        <p:spPr>
          <a:xfrm>
            <a:off x="6191074" y="1106784"/>
            <a:ext cx="1543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n/2 = 200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22572D-2813-4B4B-AD7D-D6F9624F98D3}"/>
              </a:ext>
            </a:extLst>
          </p:cNvPr>
          <p:cNvSpPr txBox="1"/>
          <p:nvPr/>
        </p:nvSpPr>
        <p:spPr>
          <a:xfrm>
            <a:off x="6191074" y="4218815"/>
            <a:ext cx="2390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Q1 ends after person #100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4E79DC-6651-475F-A8CE-0599C3AF32EE}"/>
              </a:ext>
            </a:extLst>
          </p:cNvPr>
          <p:cNvSpPr txBox="1"/>
          <p:nvPr/>
        </p:nvSpPr>
        <p:spPr>
          <a:xfrm>
            <a:off x="6191074" y="1568449"/>
            <a:ext cx="1543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n/4 = 100</a:t>
            </a:r>
          </a:p>
        </p:txBody>
      </p:sp>
    </p:spTree>
    <p:extLst>
      <p:ext uri="{BB962C8B-B14F-4D97-AF65-F5344CB8AC3E}">
        <p14:creationId xmlns:p14="http://schemas.microsoft.com/office/powerpoint/2010/main" val="4126797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596394D-5C91-4958-AEFA-BFF0943BDEE2}"/>
              </a:ext>
            </a:extLst>
          </p:cNvPr>
          <p:cNvGrpSpPr/>
          <p:nvPr/>
        </p:nvGrpSpPr>
        <p:grpSpPr>
          <a:xfrm>
            <a:off x="628649" y="1568449"/>
            <a:ext cx="7165695" cy="4727575"/>
            <a:chOff x="628649" y="1568449"/>
            <a:chExt cx="7165695" cy="47275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0CBC5DC-4D78-484A-9D5A-789D4A105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8649" y="1568449"/>
              <a:ext cx="7165695" cy="4727575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95EF726-62C3-4109-9398-38E56B1504D8}"/>
                </a:ext>
              </a:extLst>
            </p:cNvPr>
            <p:cNvCxnSpPr>
              <a:cxnSpLocks/>
            </p:cNvCxnSpPr>
            <p:nvPr/>
          </p:nvCxnSpPr>
          <p:spPr>
            <a:xfrm>
              <a:off x="2274770" y="3210886"/>
              <a:ext cx="0" cy="4362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40BCEC-A25F-4545-BD14-59C1AC0989FA}"/>
                </a:ext>
              </a:extLst>
            </p:cNvPr>
            <p:cNvCxnSpPr>
              <a:cxnSpLocks/>
            </p:cNvCxnSpPr>
            <p:nvPr/>
          </p:nvCxnSpPr>
          <p:spPr>
            <a:xfrm>
              <a:off x="7174685" y="2425997"/>
              <a:ext cx="0" cy="4110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565B81F-A703-48BA-9CEE-387E8658B6B6}"/>
                </a:ext>
              </a:extLst>
            </p:cNvPr>
            <p:cNvCxnSpPr>
              <a:cxnSpLocks/>
            </p:cNvCxnSpPr>
            <p:nvPr/>
          </p:nvCxnSpPr>
          <p:spPr>
            <a:xfrm>
              <a:off x="4198820" y="3782587"/>
              <a:ext cx="0" cy="4362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7B9BF8-2203-4530-8508-0A87C432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and Leaf Plot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AF08E9-F7BE-4F96-BCF0-AD0089832BB7}"/>
              </a:ext>
            </a:extLst>
          </p:cNvPr>
          <p:cNvSpPr txBox="1"/>
          <p:nvPr/>
        </p:nvSpPr>
        <p:spPr>
          <a:xfrm>
            <a:off x="6191074" y="1106784"/>
            <a:ext cx="1543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n/2 = 200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22572D-2813-4B4B-AD7D-D6F9624F98D3}"/>
              </a:ext>
            </a:extLst>
          </p:cNvPr>
          <p:cNvSpPr txBox="1"/>
          <p:nvPr/>
        </p:nvSpPr>
        <p:spPr>
          <a:xfrm>
            <a:off x="6191074" y="4218815"/>
            <a:ext cx="2390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Q3 ends after person #300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4E79DC-6651-475F-A8CE-0599C3AF32EE}"/>
              </a:ext>
            </a:extLst>
          </p:cNvPr>
          <p:cNvSpPr txBox="1"/>
          <p:nvPr/>
        </p:nvSpPr>
        <p:spPr>
          <a:xfrm>
            <a:off x="6191074" y="1568449"/>
            <a:ext cx="1543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n/4 = 100</a:t>
            </a:r>
          </a:p>
        </p:txBody>
      </p:sp>
    </p:spTree>
    <p:extLst>
      <p:ext uri="{BB962C8B-B14F-4D97-AF65-F5344CB8AC3E}">
        <p14:creationId xmlns:p14="http://schemas.microsoft.com/office/powerpoint/2010/main" val="3036823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9BF8-2203-4530-8508-0A87C432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Bootleg Histogram of Age </a:t>
            </a:r>
            <a:r>
              <a:rPr lang="en-US" sz="1800" dirty="0"/>
              <a:t>(draw in bell curve)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CBC5DC-4D78-484A-9D5A-789D4A105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3463" y="2334460"/>
            <a:ext cx="5211849" cy="343852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6DBB905-6993-4CCB-B4C4-6016E953E587}"/>
              </a:ext>
            </a:extLst>
          </p:cNvPr>
          <p:cNvGrpSpPr/>
          <p:nvPr/>
        </p:nvGrpSpPr>
        <p:grpSpPr>
          <a:xfrm>
            <a:off x="1000125" y="6474981"/>
            <a:ext cx="6618914" cy="369332"/>
            <a:chOff x="956345" y="6308209"/>
            <a:chExt cx="6618914" cy="36933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F44E0EC-0BF4-47BC-9500-504C460A3462}"/>
                </a:ext>
              </a:extLst>
            </p:cNvPr>
            <p:cNvCxnSpPr/>
            <p:nvPr/>
          </p:nvCxnSpPr>
          <p:spPr>
            <a:xfrm>
              <a:off x="956345" y="6492874"/>
              <a:ext cx="661891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6FE2DC-9D2D-4D6B-8790-ED85B309D7FE}"/>
                </a:ext>
              </a:extLst>
            </p:cNvPr>
            <p:cNvSpPr txBox="1"/>
            <p:nvPr/>
          </p:nvSpPr>
          <p:spPr>
            <a:xfrm>
              <a:off x="3896686" y="6308209"/>
              <a:ext cx="7382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 axis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7155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EFB34-83E0-42B8-8AE1-59472477B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of Age </a:t>
            </a:r>
            <a:r>
              <a:rPr lang="en-US" sz="1800" dirty="0"/>
              <a:t>(draw in bell curve)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D04A49-F625-4664-8DB4-A18D5F98D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878" y="1486834"/>
            <a:ext cx="7537845" cy="502523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DBB905-6993-4CCB-B4C4-6016E953E587}"/>
              </a:ext>
            </a:extLst>
          </p:cNvPr>
          <p:cNvGrpSpPr/>
          <p:nvPr/>
        </p:nvGrpSpPr>
        <p:grpSpPr>
          <a:xfrm>
            <a:off x="956345" y="6308209"/>
            <a:ext cx="6618914" cy="369332"/>
            <a:chOff x="956345" y="6308209"/>
            <a:chExt cx="6618914" cy="36933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F44E0EC-0BF4-47BC-9500-504C460A3462}"/>
                </a:ext>
              </a:extLst>
            </p:cNvPr>
            <p:cNvCxnSpPr/>
            <p:nvPr/>
          </p:nvCxnSpPr>
          <p:spPr>
            <a:xfrm>
              <a:off x="956345" y="6492874"/>
              <a:ext cx="661891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6FE2DC-9D2D-4D6B-8790-ED85B309D7FE}"/>
                </a:ext>
              </a:extLst>
            </p:cNvPr>
            <p:cNvSpPr txBox="1"/>
            <p:nvPr/>
          </p:nvSpPr>
          <p:spPr>
            <a:xfrm>
              <a:off x="3896686" y="6308209"/>
              <a:ext cx="7382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 axis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2508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43424-3638-4444-A885-41B241789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plot of 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E7D675-6A83-45CA-A05F-5480694A4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17190"/>
            <a:ext cx="6602660" cy="440177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52E4A3E-2B69-4FB4-9E2F-333802693FFA}"/>
              </a:ext>
            </a:extLst>
          </p:cNvPr>
          <p:cNvGrpSpPr/>
          <p:nvPr/>
        </p:nvGrpSpPr>
        <p:grpSpPr>
          <a:xfrm>
            <a:off x="628650" y="6308208"/>
            <a:ext cx="6618914" cy="369332"/>
            <a:chOff x="956345" y="6308209"/>
            <a:chExt cx="6618914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F3EA954-03C5-4D5B-BCA3-20897CBDDC58}"/>
                </a:ext>
              </a:extLst>
            </p:cNvPr>
            <p:cNvCxnSpPr/>
            <p:nvPr/>
          </p:nvCxnSpPr>
          <p:spPr>
            <a:xfrm>
              <a:off x="956345" y="6492874"/>
              <a:ext cx="661891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00C547-6CCC-4807-AF51-C8B98C6E0ECC}"/>
                </a:ext>
              </a:extLst>
            </p:cNvPr>
            <p:cNvSpPr txBox="1"/>
            <p:nvPr/>
          </p:nvSpPr>
          <p:spPr>
            <a:xfrm>
              <a:off x="3896686" y="6308209"/>
              <a:ext cx="7382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 axis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9454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43424-3638-4444-A885-41B241789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quartiles identified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E7D675-6A83-45CA-A05F-5480694A4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17190"/>
            <a:ext cx="6602660" cy="440177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C9D280-5A18-46ED-A0B8-4FDAE3EC8AE5}"/>
              </a:ext>
            </a:extLst>
          </p:cNvPr>
          <p:cNvCxnSpPr>
            <a:cxnSpLocks/>
          </p:cNvCxnSpPr>
          <p:nvPr/>
        </p:nvCxnSpPr>
        <p:spPr>
          <a:xfrm flipH="1">
            <a:off x="2902591" y="4804795"/>
            <a:ext cx="2181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A56C77-FCD0-4347-8E8A-C37BC366C84D}"/>
              </a:ext>
            </a:extLst>
          </p:cNvPr>
          <p:cNvCxnSpPr>
            <a:cxnSpLocks/>
          </p:cNvCxnSpPr>
          <p:nvPr/>
        </p:nvCxnSpPr>
        <p:spPr>
          <a:xfrm flipH="1">
            <a:off x="1761688" y="2960615"/>
            <a:ext cx="2027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0E9285-DECB-41A6-9C44-54E28A207C6B}"/>
              </a:ext>
            </a:extLst>
          </p:cNvPr>
          <p:cNvCxnSpPr>
            <a:cxnSpLocks/>
          </p:cNvCxnSpPr>
          <p:nvPr/>
        </p:nvCxnSpPr>
        <p:spPr>
          <a:xfrm flipH="1">
            <a:off x="4077049" y="4388142"/>
            <a:ext cx="2041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F47BF11B-F002-4E6C-8E70-1FC887956842}"/>
              </a:ext>
            </a:extLst>
          </p:cNvPr>
          <p:cNvGrpSpPr/>
          <p:nvPr/>
        </p:nvGrpSpPr>
        <p:grpSpPr>
          <a:xfrm>
            <a:off x="628650" y="6308208"/>
            <a:ext cx="6618914" cy="369332"/>
            <a:chOff x="956345" y="6308209"/>
            <a:chExt cx="6618914" cy="369332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0A2FF98-19A7-4679-AD00-432EC4355A09}"/>
                </a:ext>
              </a:extLst>
            </p:cNvPr>
            <p:cNvCxnSpPr/>
            <p:nvPr/>
          </p:nvCxnSpPr>
          <p:spPr>
            <a:xfrm>
              <a:off x="956345" y="6492874"/>
              <a:ext cx="661891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4E64CF-7682-40A3-BD30-B0113D327563}"/>
                </a:ext>
              </a:extLst>
            </p:cNvPr>
            <p:cNvSpPr txBox="1"/>
            <p:nvPr/>
          </p:nvSpPr>
          <p:spPr>
            <a:xfrm>
              <a:off x="3896686" y="6308209"/>
              <a:ext cx="7382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 axis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8696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43424-3638-4444-A885-41B241789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box contains ¼ of the data points, n = 400, each box has 100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E7D675-6A83-45CA-A05F-5480694A4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17190"/>
            <a:ext cx="6602660" cy="4401773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C9D280-5A18-46ED-A0B8-4FDAE3EC8AE5}"/>
              </a:ext>
            </a:extLst>
          </p:cNvPr>
          <p:cNvCxnSpPr>
            <a:cxnSpLocks/>
          </p:cNvCxnSpPr>
          <p:nvPr/>
        </p:nvCxnSpPr>
        <p:spPr>
          <a:xfrm flipH="1">
            <a:off x="2902591" y="4804795"/>
            <a:ext cx="2181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A56C77-FCD0-4347-8E8A-C37BC366C84D}"/>
              </a:ext>
            </a:extLst>
          </p:cNvPr>
          <p:cNvCxnSpPr>
            <a:cxnSpLocks/>
          </p:cNvCxnSpPr>
          <p:nvPr/>
        </p:nvCxnSpPr>
        <p:spPr>
          <a:xfrm flipH="1">
            <a:off x="1761688" y="2960615"/>
            <a:ext cx="2027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0E9285-DECB-41A6-9C44-54E28A207C6B}"/>
              </a:ext>
            </a:extLst>
          </p:cNvPr>
          <p:cNvCxnSpPr>
            <a:cxnSpLocks/>
          </p:cNvCxnSpPr>
          <p:nvPr/>
        </p:nvCxnSpPr>
        <p:spPr>
          <a:xfrm flipH="1">
            <a:off x="4077049" y="4388142"/>
            <a:ext cx="2041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51A3B73-E2AF-4CD7-83DF-793C5A05A5DC}"/>
              </a:ext>
            </a:extLst>
          </p:cNvPr>
          <p:cNvSpPr/>
          <p:nvPr/>
        </p:nvSpPr>
        <p:spPr>
          <a:xfrm>
            <a:off x="1031846" y="2960615"/>
            <a:ext cx="932576" cy="26012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3EE795-FE41-4282-A140-A8F58EC8ADD1}"/>
              </a:ext>
            </a:extLst>
          </p:cNvPr>
          <p:cNvCxnSpPr/>
          <p:nvPr/>
        </p:nvCxnSpPr>
        <p:spPr>
          <a:xfrm flipV="1">
            <a:off x="1761688" y="2617365"/>
            <a:ext cx="0" cy="3432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39F351-D8BF-44BB-806B-8CD14957B0F8}"/>
              </a:ext>
            </a:extLst>
          </p:cNvPr>
          <p:cNvCxnSpPr/>
          <p:nvPr/>
        </p:nvCxnSpPr>
        <p:spPr>
          <a:xfrm>
            <a:off x="1761688" y="2608976"/>
            <a:ext cx="114090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DAAD2D-EBF0-4D88-B51B-AABB63D0D428}"/>
              </a:ext>
            </a:extLst>
          </p:cNvPr>
          <p:cNvCxnSpPr/>
          <p:nvPr/>
        </p:nvCxnSpPr>
        <p:spPr>
          <a:xfrm>
            <a:off x="2902591" y="2617365"/>
            <a:ext cx="0" cy="21874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5C7468-F180-4DF8-97F6-7D9A8AD14A92}"/>
              </a:ext>
            </a:extLst>
          </p:cNvPr>
          <p:cNvCxnSpPr/>
          <p:nvPr/>
        </p:nvCxnSpPr>
        <p:spPr>
          <a:xfrm>
            <a:off x="3120705" y="4804795"/>
            <a:ext cx="0" cy="7570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BFB340-3E9A-4C33-A545-9E8DE165F8E4}"/>
              </a:ext>
            </a:extLst>
          </p:cNvPr>
          <p:cNvCxnSpPr/>
          <p:nvPr/>
        </p:nvCxnSpPr>
        <p:spPr>
          <a:xfrm flipH="1">
            <a:off x="1964422" y="5561874"/>
            <a:ext cx="11562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459E026-CBD5-4BED-A837-268D295D15FE}"/>
              </a:ext>
            </a:extLst>
          </p:cNvPr>
          <p:cNvCxnSpPr>
            <a:cxnSpLocks/>
          </p:cNvCxnSpPr>
          <p:nvPr/>
        </p:nvCxnSpPr>
        <p:spPr>
          <a:xfrm flipV="1">
            <a:off x="4077049" y="3514987"/>
            <a:ext cx="0" cy="873155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C5AFCFA-0CD8-4136-AEB0-401950B3C213}"/>
              </a:ext>
            </a:extLst>
          </p:cNvPr>
          <p:cNvCxnSpPr/>
          <p:nvPr/>
        </p:nvCxnSpPr>
        <p:spPr>
          <a:xfrm flipH="1">
            <a:off x="2902591" y="3514987"/>
            <a:ext cx="117445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7CAA746-8E1B-47F3-8121-74DFF6AF379C}"/>
              </a:ext>
            </a:extLst>
          </p:cNvPr>
          <p:cNvCxnSpPr/>
          <p:nvPr/>
        </p:nvCxnSpPr>
        <p:spPr>
          <a:xfrm>
            <a:off x="4281182" y="4388142"/>
            <a:ext cx="0" cy="1173732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B3869E0-15D7-410D-81D4-5F0078B6D0F6}"/>
              </a:ext>
            </a:extLst>
          </p:cNvPr>
          <p:cNvCxnSpPr>
            <a:cxnSpLocks/>
          </p:cNvCxnSpPr>
          <p:nvPr/>
        </p:nvCxnSpPr>
        <p:spPr>
          <a:xfrm flipV="1">
            <a:off x="4077049" y="3020037"/>
            <a:ext cx="0" cy="49495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3AF1123-9D7F-4417-9CA6-07B2F13DD5FB}"/>
              </a:ext>
            </a:extLst>
          </p:cNvPr>
          <p:cNvCxnSpPr>
            <a:cxnSpLocks/>
          </p:cNvCxnSpPr>
          <p:nvPr/>
        </p:nvCxnSpPr>
        <p:spPr>
          <a:xfrm>
            <a:off x="4077049" y="3019338"/>
            <a:ext cx="2726423" cy="699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CBBFC02-7768-45FB-90D0-AD7A9C0ABAE2}"/>
              </a:ext>
            </a:extLst>
          </p:cNvPr>
          <p:cNvCxnSpPr/>
          <p:nvPr/>
        </p:nvCxnSpPr>
        <p:spPr>
          <a:xfrm flipV="1">
            <a:off x="6803472" y="3020037"/>
            <a:ext cx="0" cy="2541837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4A57DAF-AD3A-464C-9E04-54157BA6EC01}"/>
              </a:ext>
            </a:extLst>
          </p:cNvPr>
          <p:cNvSpPr txBox="1"/>
          <p:nvPr/>
        </p:nvSpPr>
        <p:spPr>
          <a:xfrm>
            <a:off x="729847" y="2314283"/>
            <a:ext cx="9982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Quartile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1DA8D4-DB5F-479F-A7BD-30E81E615E8D}"/>
              </a:ext>
            </a:extLst>
          </p:cNvPr>
          <p:cNvSpPr txBox="1"/>
          <p:nvPr/>
        </p:nvSpPr>
        <p:spPr>
          <a:xfrm>
            <a:off x="1837195" y="1880360"/>
            <a:ext cx="9982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Quartile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32509E6-C91B-4E6C-8AE6-334D2EE44FF0}"/>
              </a:ext>
            </a:extLst>
          </p:cNvPr>
          <p:cNvSpPr txBox="1"/>
          <p:nvPr/>
        </p:nvSpPr>
        <p:spPr>
          <a:xfrm>
            <a:off x="2999594" y="2837022"/>
            <a:ext cx="998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 Quartile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4F0E48-B9B3-4E14-86A6-69531B160A84}"/>
              </a:ext>
            </a:extLst>
          </p:cNvPr>
          <p:cNvSpPr txBox="1"/>
          <p:nvPr/>
        </p:nvSpPr>
        <p:spPr>
          <a:xfrm>
            <a:off x="4941117" y="2338373"/>
            <a:ext cx="9982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 Quartile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EAA43FB-2179-4A21-A8DD-599F797344E3}"/>
              </a:ext>
            </a:extLst>
          </p:cNvPr>
          <p:cNvGrpSpPr/>
          <p:nvPr/>
        </p:nvGrpSpPr>
        <p:grpSpPr>
          <a:xfrm>
            <a:off x="628650" y="6274830"/>
            <a:ext cx="6618914" cy="369332"/>
            <a:chOff x="956345" y="6308209"/>
            <a:chExt cx="6618914" cy="369332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CC2ECE7-14E7-42A3-A1A6-A1A3FC865342}"/>
                </a:ext>
              </a:extLst>
            </p:cNvPr>
            <p:cNvCxnSpPr/>
            <p:nvPr/>
          </p:nvCxnSpPr>
          <p:spPr>
            <a:xfrm>
              <a:off x="956345" y="6492874"/>
              <a:ext cx="661891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8C76AB8-EA44-4622-99CA-AC60A839F5A8}"/>
                </a:ext>
              </a:extLst>
            </p:cNvPr>
            <p:cNvSpPr txBox="1"/>
            <p:nvPr/>
          </p:nvSpPr>
          <p:spPr>
            <a:xfrm>
              <a:off x="3896686" y="6308209"/>
              <a:ext cx="7382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 axis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28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36209-F47B-426F-A681-2C93BF2F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1DE65-011B-4BA2-ADD7-D521167AB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Box plots </a:t>
            </a:r>
            <a:r>
              <a:rPr lang="en-US" u="sng" dirty="0"/>
              <a:t>CAN</a:t>
            </a:r>
            <a:r>
              <a:rPr lang="en-US" dirty="0"/>
              <a:t> quickly and efficiently convey information about data  </a:t>
            </a:r>
          </a:p>
          <a:p>
            <a:r>
              <a:rPr lang="en-US" dirty="0"/>
              <a:t>Students struggle to interpret them</a:t>
            </a:r>
          </a:p>
          <a:p>
            <a:r>
              <a:rPr lang="en-US" dirty="0"/>
              <a:t>If the graphic is difficult to interpret then it’s not a good graphic  </a:t>
            </a:r>
          </a:p>
        </p:txBody>
      </p:sp>
      <p:pic>
        <p:nvPicPr>
          <p:cNvPr id="4" name="Picture 3" descr="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346" y="242889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50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p of USA States with names whit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92" y="541874"/>
            <a:ext cx="8958608" cy="538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674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43" y="365126"/>
            <a:ext cx="3232235" cy="6336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009" y="317763"/>
            <a:ext cx="2992795" cy="6383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804" y="316970"/>
            <a:ext cx="2726940" cy="205793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126464" y="230190"/>
            <a:ext cx="3253619" cy="4414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37462" y="6347476"/>
            <a:ext cx="3253619" cy="4414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4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06823" y="389474"/>
            <a:ext cx="8958608" cy="5382164"/>
            <a:chOff x="206823" y="389474"/>
            <a:chExt cx="8958608" cy="5382164"/>
          </a:xfrm>
        </p:grpSpPr>
        <p:grpSp>
          <p:nvGrpSpPr>
            <p:cNvPr id="5" name="Group 4"/>
            <p:cNvGrpSpPr/>
            <p:nvPr/>
          </p:nvGrpSpPr>
          <p:grpSpPr>
            <a:xfrm>
              <a:off x="206823" y="389474"/>
              <a:ext cx="8958608" cy="5382164"/>
              <a:chOff x="185392" y="394568"/>
              <a:chExt cx="8958608" cy="5382164"/>
            </a:xfrm>
          </p:grpSpPr>
          <p:pic>
            <p:nvPicPr>
              <p:cNvPr id="2050" name="Picture 2" descr="Map of USA States with names white.sv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392" y="394568"/>
                <a:ext cx="8958608" cy="5382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Oval 3"/>
              <p:cNvSpPr/>
              <p:nvPr/>
            </p:nvSpPr>
            <p:spPr>
              <a:xfrm>
                <a:off x="1919250" y="625033"/>
                <a:ext cx="1611028" cy="112274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8148638" y="1821656"/>
              <a:ext cx="161925" cy="14287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8655" t="13616" r="2080" b="7608"/>
          <a:stretch/>
        </p:blipFill>
        <p:spPr>
          <a:xfrm>
            <a:off x="3244770" y="2929603"/>
            <a:ext cx="3460830" cy="6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93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Montana data point</a:t>
            </a:r>
          </a:p>
        </p:txBody>
      </p:sp>
      <p:sp>
        <p:nvSpPr>
          <p:cNvPr id="4" name="AutoShape 2" descr="Image result for image julie andrews sound of music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8" name="Picture 6" descr="Julie Andrew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7349"/>
            <a:ext cx="923925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336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95" y="384176"/>
            <a:ext cx="7886700" cy="1325563"/>
          </a:xfrm>
        </p:spPr>
        <p:txBody>
          <a:bodyPr/>
          <a:lstStyle/>
          <a:p>
            <a:r>
              <a:rPr lang="en-US" dirty="0"/>
              <a:t>Rhode Island data points</a:t>
            </a:r>
          </a:p>
        </p:txBody>
      </p:sp>
      <p:pic>
        <p:nvPicPr>
          <p:cNvPr id="14342" name="Picture 6" descr="http://www.rirelevant.com/wp-content/uploads/2018/11/huge-crow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94" y="2993932"/>
            <a:ext cx="2624830" cy="14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enacademic.com/pictures/enwiki/66/BristolParad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" t="27857" r="128" b="171"/>
          <a:stretch/>
        </p:blipFill>
        <p:spPr bwMode="auto">
          <a:xfrm>
            <a:off x="0" y="1990725"/>
            <a:ext cx="901689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796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i.pinimg.com/originals/e9/ca/b5/e9cab520535a5a7ba978c6ebb42cc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029581" y="1531166"/>
            <a:ext cx="485019" cy="5246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18016" y="1300976"/>
            <a:ext cx="485019" cy="5246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52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43424-3638-4444-A885-41B241789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box contains ¼ of the data points, n = 400, each box has 100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E7D675-6A83-45CA-A05F-5480694A4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17190"/>
            <a:ext cx="6602660" cy="4401773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C9D280-5A18-46ED-A0B8-4FDAE3EC8AE5}"/>
              </a:ext>
            </a:extLst>
          </p:cNvPr>
          <p:cNvCxnSpPr>
            <a:cxnSpLocks/>
          </p:cNvCxnSpPr>
          <p:nvPr/>
        </p:nvCxnSpPr>
        <p:spPr>
          <a:xfrm flipH="1">
            <a:off x="2902591" y="4804795"/>
            <a:ext cx="2181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A56C77-FCD0-4347-8E8A-C37BC366C84D}"/>
              </a:ext>
            </a:extLst>
          </p:cNvPr>
          <p:cNvCxnSpPr>
            <a:cxnSpLocks/>
          </p:cNvCxnSpPr>
          <p:nvPr/>
        </p:nvCxnSpPr>
        <p:spPr>
          <a:xfrm flipH="1">
            <a:off x="1761688" y="2960615"/>
            <a:ext cx="2027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0E9285-DECB-41A6-9C44-54E28A207C6B}"/>
              </a:ext>
            </a:extLst>
          </p:cNvPr>
          <p:cNvCxnSpPr>
            <a:cxnSpLocks/>
          </p:cNvCxnSpPr>
          <p:nvPr/>
        </p:nvCxnSpPr>
        <p:spPr>
          <a:xfrm flipH="1">
            <a:off x="4077049" y="4388142"/>
            <a:ext cx="2041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51A3B73-E2AF-4CD7-83DF-793C5A05A5DC}"/>
              </a:ext>
            </a:extLst>
          </p:cNvPr>
          <p:cNvSpPr/>
          <p:nvPr/>
        </p:nvSpPr>
        <p:spPr>
          <a:xfrm>
            <a:off x="1031846" y="2960615"/>
            <a:ext cx="932576" cy="26012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3EE795-FE41-4282-A140-A8F58EC8ADD1}"/>
              </a:ext>
            </a:extLst>
          </p:cNvPr>
          <p:cNvCxnSpPr/>
          <p:nvPr/>
        </p:nvCxnSpPr>
        <p:spPr>
          <a:xfrm flipV="1">
            <a:off x="1761688" y="2617365"/>
            <a:ext cx="0" cy="3432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39F351-D8BF-44BB-806B-8CD14957B0F8}"/>
              </a:ext>
            </a:extLst>
          </p:cNvPr>
          <p:cNvCxnSpPr/>
          <p:nvPr/>
        </p:nvCxnSpPr>
        <p:spPr>
          <a:xfrm>
            <a:off x="1761688" y="2608976"/>
            <a:ext cx="114090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DAAD2D-EBF0-4D88-B51B-AABB63D0D428}"/>
              </a:ext>
            </a:extLst>
          </p:cNvPr>
          <p:cNvCxnSpPr/>
          <p:nvPr/>
        </p:nvCxnSpPr>
        <p:spPr>
          <a:xfrm>
            <a:off x="2902591" y="2617365"/>
            <a:ext cx="0" cy="21874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5C7468-F180-4DF8-97F6-7D9A8AD14A92}"/>
              </a:ext>
            </a:extLst>
          </p:cNvPr>
          <p:cNvCxnSpPr/>
          <p:nvPr/>
        </p:nvCxnSpPr>
        <p:spPr>
          <a:xfrm>
            <a:off x="3120705" y="4804795"/>
            <a:ext cx="0" cy="7570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BFB340-3E9A-4C33-A545-9E8DE165F8E4}"/>
              </a:ext>
            </a:extLst>
          </p:cNvPr>
          <p:cNvCxnSpPr/>
          <p:nvPr/>
        </p:nvCxnSpPr>
        <p:spPr>
          <a:xfrm flipH="1">
            <a:off x="1964422" y="5561874"/>
            <a:ext cx="11562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459E026-CBD5-4BED-A837-268D295D15FE}"/>
              </a:ext>
            </a:extLst>
          </p:cNvPr>
          <p:cNvCxnSpPr>
            <a:cxnSpLocks/>
          </p:cNvCxnSpPr>
          <p:nvPr/>
        </p:nvCxnSpPr>
        <p:spPr>
          <a:xfrm flipV="1">
            <a:off x="4077049" y="3514987"/>
            <a:ext cx="0" cy="873155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C5AFCFA-0CD8-4136-AEB0-401950B3C213}"/>
              </a:ext>
            </a:extLst>
          </p:cNvPr>
          <p:cNvCxnSpPr/>
          <p:nvPr/>
        </p:nvCxnSpPr>
        <p:spPr>
          <a:xfrm flipH="1">
            <a:off x="2902591" y="3514987"/>
            <a:ext cx="117445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7CAA746-8E1B-47F3-8121-74DFF6AF379C}"/>
              </a:ext>
            </a:extLst>
          </p:cNvPr>
          <p:cNvCxnSpPr/>
          <p:nvPr/>
        </p:nvCxnSpPr>
        <p:spPr>
          <a:xfrm>
            <a:off x="4281182" y="4388142"/>
            <a:ext cx="0" cy="1173732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B3869E0-15D7-410D-81D4-5F0078B6D0F6}"/>
              </a:ext>
            </a:extLst>
          </p:cNvPr>
          <p:cNvCxnSpPr>
            <a:cxnSpLocks/>
          </p:cNvCxnSpPr>
          <p:nvPr/>
        </p:nvCxnSpPr>
        <p:spPr>
          <a:xfrm flipV="1">
            <a:off x="4077049" y="3020037"/>
            <a:ext cx="0" cy="49495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3AF1123-9D7F-4417-9CA6-07B2F13DD5FB}"/>
              </a:ext>
            </a:extLst>
          </p:cNvPr>
          <p:cNvCxnSpPr>
            <a:cxnSpLocks/>
          </p:cNvCxnSpPr>
          <p:nvPr/>
        </p:nvCxnSpPr>
        <p:spPr>
          <a:xfrm>
            <a:off x="4077049" y="3019338"/>
            <a:ext cx="2726423" cy="699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CBBFC02-7768-45FB-90D0-AD7A9C0ABAE2}"/>
              </a:ext>
            </a:extLst>
          </p:cNvPr>
          <p:cNvCxnSpPr/>
          <p:nvPr/>
        </p:nvCxnSpPr>
        <p:spPr>
          <a:xfrm flipV="1">
            <a:off x="6803472" y="3020037"/>
            <a:ext cx="0" cy="2541837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4A57DAF-AD3A-464C-9E04-54157BA6EC01}"/>
              </a:ext>
            </a:extLst>
          </p:cNvPr>
          <p:cNvSpPr txBox="1"/>
          <p:nvPr/>
        </p:nvSpPr>
        <p:spPr>
          <a:xfrm>
            <a:off x="729847" y="2314283"/>
            <a:ext cx="9982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Quartile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1DA8D4-DB5F-479F-A7BD-30E81E615E8D}"/>
              </a:ext>
            </a:extLst>
          </p:cNvPr>
          <p:cNvSpPr txBox="1"/>
          <p:nvPr/>
        </p:nvSpPr>
        <p:spPr>
          <a:xfrm>
            <a:off x="1837195" y="1880360"/>
            <a:ext cx="9982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Quartile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32509E6-C91B-4E6C-8AE6-334D2EE44FF0}"/>
              </a:ext>
            </a:extLst>
          </p:cNvPr>
          <p:cNvSpPr txBox="1"/>
          <p:nvPr/>
        </p:nvSpPr>
        <p:spPr>
          <a:xfrm>
            <a:off x="2999594" y="2837022"/>
            <a:ext cx="998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 Quartile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4F0E48-B9B3-4E14-86A6-69531B160A84}"/>
              </a:ext>
            </a:extLst>
          </p:cNvPr>
          <p:cNvSpPr txBox="1"/>
          <p:nvPr/>
        </p:nvSpPr>
        <p:spPr>
          <a:xfrm>
            <a:off x="4941117" y="2338373"/>
            <a:ext cx="9982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 Quartile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EAA43FB-2179-4A21-A8DD-599F797344E3}"/>
              </a:ext>
            </a:extLst>
          </p:cNvPr>
          <p:cNvGrpSpPr/>
          <p:nvPr/>
        </p:nvGrpSpPr>
        <p:grpSpPr>
          <a:xfrm>
            <a:off x="628650" y="6274830"/>
            <a:ext cx="6618914" cy="369332"/>
            <a:chOff x="956345" y="6308209"/>
            <a:chExt cx="6618914" cy="369332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CC2ECE7-14E7-42A3-A1A6-A1A3FC865342}"/>
                </a:ext>
              </a:extLst>
            </p:cNvPr>
            <p:cNvCxnSpPr/>
            <p:nvPr/>
          </p:nvCxnSpPr>
          <p:spPr>
            <a:xfrm>
              <a:off x="956345" y="6492874"/>
              <a:ext cx="661891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8C76AB8-EA44-4622-99CA-AC60A839F5A8}"/>
                </a:ext>
              </a:extLst>
            </p:cNvPr>
            <p:cNvSpPr txBox="1"/>
            <p:nvPr/>
          </p:nvSpPr>
          <p:spPr>
            <a:xfrm>
              <a:off x="3896686" y="6308209"/>
              <a:ext cx="7382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 axis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400631" y="3483353"/>
            <a:ext cx="111953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Montana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86832" y="4684711"/>
            <a:ext cx="82260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Rhode Island</a:t>
            </a:r>
          </a:p>
        </p:txBody>
      </p:sp>
    </p:spTree>
    <p:extLst>
      <p:ext uri="{BB962C8B-B14F-4D97-AF65-F5344CB8AC3E}">
        <p14:creationId xmlns:p14="http://schemas.microsoft.com/office/powerpoint/2010/main" val="3415515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43424-3638-4444-A885-41B241789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Draw in bell curve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E7D675-6A83-45CA-A05F-5480694A4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17190"/>
            <a:ext cx="6602660" cy="4401773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C9D280-5A18-46ED-A0B8-4FDAE3EC8AE5}"/>
              </a:ext>
            </a:extLst>
          </p:cNvPr>
          <p:cNvCxnSpPr>
            <a:cxnSpLocks/>
          </p:cNvCxnSpPr>
          <p:nvPr/>
        </p:nvCxnSpPr>
        <p:spPr>
          <a:xfrm flipH="1">
            <a:off x="2902591" y="4804795"/>
            <a:ext cx="2181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A56C77-FCD0-4347-8E8A-C37BC366C84D}"/>
              </a:ext>
            </a:extLst>
          </p:cNvPr>
          <p:cNvCxnSpPr>
            <a:cxnSpLocks/>
          </p:cNvCxnSpPr>
          <p:nvPr/>
        </p:nvCxnSpPr>
        <p:spPr>
          <a:xfrm flipH="1">
            <a:off x="1761688" y="2960615"/>
            <a:ext cx="2027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0E9285-DECB-41A6-9C44-54E28A207C6B}"/>
              </a:ext>
            </a:extLst>
          </p:cNvPr>
          <p:cNvCxnSpPr>
            <a:cxnSpLocks/>
          </p:cNvCxnSpPr>
          <p:nvPr/>
        </p:nvCxnSpPr>
        <p:spPr>
          <a:xfrm flipH="1">
            <a:off x="4077049" y="4388142"/>
            <a:ext cx="2041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51A3B73-E2AF-4CD7-83DF-793C5A05A5DC}"/>
              </a:ext>
            </a:extLst>
          </p:cNvPr>
          <p:cNvSpPr/>
          <p:nvPr/>
        </p:nvSpPr>
        <p:spPr>
          <a:xfrm>
            <a:off x="1031846" y="2960615"/>
            <a:ext cx="932576" cy="26012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3EE795-FE41-4282-A140-A8F58EC8ADD1}"/>
              </a:ext>
            </a:extLst>
          </p:cNvPr>
          <p:cNvCxnSpPr/>
          <p:nvPr/>
        </p:nvCxnSpPr>
        <p:spPr>
          <a:xfrm flipV="1">
            <a:off x="1761688" y="2617365"/>
            <a:ext cx="0" cy="3432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39F351-D8BF-44BB-806B-8CD14957B0F8}"/>
              </a:ext>
            </a:extLst>
          </p:cNvPr>
          <p:cNvCxnSpPr/>
          <p:nvPr/>
        </p:nvCxnSpPr>
        <p:spPr>
          <a:xfrm>
            <a:off x="1761688" y="2608976"/>
            <a:ext cx="114090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DAAD2D-EBF0-4D88-B51B-AABB63D0D428}"/>
              </a:ext>
            </a:extLst>
          </p:cNvPr>
          <p:cNvCxnSpPr/>
          <p:nvPr/>
        </p:nvCxnSpPr>
        <p:spPr>
          <a:xfrm>
            <a:off x="2902591" y="2617365"/>
            <a:ext cx="0" cy="21874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5C7468-F180-4DF8-97F6-7D9A8AD14A92}"/>
              </a:ext>
            </a:extLst>
          </p:cNvPr>
          <p:cNvCxnSpPr/>
          <p:nvPr/>
        </p:nvCxnSpPr>
        <p:spPr>
          <a:xfrm>
            <a:off x="3120705" y="4804795"/>
            <a:ext cx="0" cy="7570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BFB340-3E9A-4C33-A545-9E8DE165F8E4}"/>
              </a:ext>
            </a:extLst>
          </p:cNvPr>
          <p:cNvCxnSpPr/>
          <p:nvPr/>
        </p:nvCxnSpPr>
        <p:spPr>
          <a:xfrm flipH="1">
            <a:off x="1964422" y="5561874"/>
            <a:ext cx="11562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459E026-CBD5-4BED-A837-268D295D15FE}"/>
              </a:ext>
            </a:extLst>
          </p:cNvPr>
          <p:cNvCxnSpPr>
            <a:cxnSpLocks/>
          </p:cNvCxnSpPr>
          <p:nvPr/>
        </p:nvCxnSpPr>
        <p:spPr>
          <a:xfrm flipV="1">
            <a:off x="4077049" y="3514987"/>
            <a:ext cx="0" cy="873155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C5AFCFA-0CD8-4136-AEB0-401950B3C213}"/>
              </a:ext>
            </a:extLst>
          </p:cNvPr>
          <p:cNvCxnSpPr/>
          <p:nvPr/>
        </p:nvCxnSpPr>
        <p:spPr>
          <a:xfrm flipH="1">
            <a:off x="2902591" y="3514987"/>
            <a:ext cx="117445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7CAA746-8E1B-47F3-8121-74DFF6AF379C}"/>
              </a:ext>
            </a:extLst>
          </p:cNvPr>
          <p:cNvCxnSpPr/>
          <p:nvPr/>
        </p:nvCxnSpPr>
        <p:spPr>
          <a:xfrm>
            <a:off x="4281182" y="4388142"/>
            <a:ext cx="0" cy="1173732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B3869E0-15D7-410D-81D4-5F0078B6D0F6}"/>
              </a:ext>
            </a:extLst>
          </p:cNvPr>
          <p:cNvCxnSpPr>
            <a:cxnSpLocks/>
          </p:cNvCxnSpPr>
          <p:nvPr/>
        </p:nvCxnSpPr>
        <p:spPr>
          <a:xfrm flipV="1">
            <a:off x="4077049" y="3020037"/>
            <a:ext cx="0" cy="49495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3AF1123-9D7F-4417-9CA6-07B2F13DD5FB}"/>
              </a:ext>
            </a:extLst>
          </p:cNvPr>
          <p:cNvCxnSpPr>
            <a:cxnSpLocks/>
          </p:cNvCxnSpPr>
          <p:nvPr/>
        </p:nvCxnSpPr>
        <p:spPr>
          <a:xfrm>
            <a:off x="4077049" y="3019338"/>
            <a:ext cx="2726423" cy="699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CBBFC02-7768-45FB-90D0-AD7A9C0ABAE2}"/>
              </a:ext>
            </a:extLst>
          </p:cNvPr>
          <p:cNvCxnSpPr/>
          <p:nvPr/>
        </p:nvCxnSpPr>
        <p:spPr>
          <a:xfrm flipV="1">
            <a:off x="6803472" y="3020037"/>
            <a:ext cx="0" cy="2541837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4A57DAF-AD3A-464C-9E04-54157BA6EC01}"/>
              </a:ext>
            </a:extLst>
          </p:cNvPr>
          <p:cNvSpPr txBox="1"/>
          <p:nvPr/>
        </p:nvSpPr>
        <p:spPr>
          <a:xfrm>
            <a:off x="729847" y="2314283"/>
            <a:ext cx="9982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Quartile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1DA8D4-DB5F-479F-A7BD-30E81E615E8D}"/>
              </a:ext>
            </a:extLst>
          </p:cNvPr>
          <p:cNvSpPr txBox="1"/>
          <p:nvPr/>
        </p:nvSpPr>
        <p:spPr>
          <a:xfrm>
            <a:off x="1837195" y="1880360"/>
            <a:ext cx="9982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Quartile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32509E6-C91B-4E6C-8AE6-334D2EE44FF0}"/>
              </a:ext>
            </a:extLst>
          </p:cNvPr>
          <p:cNvSpPr txBox="1"/>
          <p:nvPr/>
        </p:nvSpPr>
        <p:spPr>
          <a:xfrm>
            <a:off x="2999594" y="2837022"/>
            <a:ext cx="998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 Quartile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4F0E48-B9B3-4E14-86A6-69531B160A84}"/>
              </a:ext>
            </a:extLst>
          </p:cNvPr>
          <p:cNvSpPr txBox="1"/>
          <p:nvPr/>
        </p:nvSpPr>
        <p:spPr>
          <a:xfrm>
            <a:off x="4941117" y="2338373"/>
            <a:ext cx="9982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 Quartile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EAA43FB-2179-4A21-A8DD-599F797344E3}"/>
              </a:ext>
            </a:extLst>
          </p:cNvPr>
          <p:cNvGrpSpPr/>
          <p:nvPr/>
        </p:nvGrpSpPr>
        <p:grpSpPr>
          <a:xfrm>
            <a:off x="628650" y="6274830"/>
            <a:ext cx="6618914" cy="369332"/>
            <a:chOff x="956345" y="6308209"/>
            <a:chExt cx="6618914" cy="369332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CC2ECE7-14E7-42A3-A1A6-A1A3FC865342}"/>
                </a:ext>
              </a:extLst>
            </p:cNvPr>
            <p:cNvCxnSpPr/>
            <p:nvPr/>
          </p:nvCxnSpPr>
          <p:spPr>
            <a:xfrm>
              <a:off x="956345" y="6492874"/>
              <a:ext cx="661891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8C76AB8-EA44-4622-99CA-AC60A839F5A8}"/>
                </a:ext>
              </a:extLst>
            </p:cNvPr>
            <p:cNvSpPr txBox="1"/>
            <p:nvPr/>
          </p:nvSpPr>
          <p:spPr>
            <a:xfrm>
              <a:off x="3896686" y="6308209"/>
              <a:ext cx="7382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 axis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400631" y="3483353"/>
            <a:ext cx="111953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Montana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86832" y="4684711"/>
            <a:ext cx="82260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Rhode Island</a:t>
            </a:r>
          </a:p>
        </p:txBody>
      </p:sp>
    </p:spTree>
    <p:extLst>
      <p:ext uri="{BB962C8B-B14F-4D97-AF65-F5344CB8AC3E}">
        <p14:creationId xmlns:p14="http://schemas.microsoft.com/office/powerpoint/2010/main" val="2918889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CE74-C72E-4DC9-9E52-327B51D6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Coded Box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55D7A-4F72-4242-9621-723E879D4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74C1DE-6514-4217-B942-2C723A35B8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7DA7D9"/>
              </a:clrFrom>
              <a:clrTo>
                <a:srgbClr val="7DA7D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49" y="1825625"/>
            <a:ext cx="6963387" cy="46422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91D51D-9676-4820-BAB9-34643FEDE7AD}"/>
              </a:ext>
            </a:extLst>
          </p:cNvPr>
          <p:cNvSpPr/>
          <p:nvPr/>
        </p:nvSpPr>
        <p:spPr>
          <a:xfrm>
            <a:off x="1262063" y="3462338"/>
            <a:ext cx="666750" cy="1185862"/>
          </a:xfrm>
          <a:prstGeom prst="rect">
            <a:avLst/>
          </a:prstGeom>
          <a:solidFill>
            <a:srgbClr val="FF0000">
              <a:alpha val="84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7E80A5-65BA-47E8-B8EC-9CB32BD6D009}"/>
              </a:ext>
            </a:extLst>
          </p:cNvPr>
          <p:cNvSpPr/>
          <p:nvPr/>
        </p:nvSpPr>
        <p:spPr>
          <a:xfrm>
            <a:off x="1928813" y="3462338"/>
            <a:ext cx="1081087" cy="1185862"/>
          </a:xfrm>
          <a:prstGeom prst="rect">
            <a:avLst/>
          </a:prstGeom>
          <a:solidFill>
            <a:schemeClr val="accent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083565-FC87-42B7-8A4D-8A2C9C7FE82C}"/>
              </a:ext>
            </a:extLst>
          </p:cNvPr>
          <p:cNvSpPr/>
          <p:nvPr/>
        </p:nvSpPr>
        <p:spPr>
          <a:xfrm>
            <a:off x="3009900" y="3462338"/>
            <a:ext cx="1081087" cy="1185862"/>
          </a:xfrm>
          <a:prstGeom prst="rect">
            <a:avLst/>
          </a:prstGeom>
          <a:solidFill>
            <a:srgbClr val="00B05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60FA9A-852C-41F1-A186-5776E3E1247F}"/>
              </a:ext>
            </a:extLst>
          </p:cNvPr>
          <p:cNvSpPr/>
          <p:nvPr/>
        </p:nvSpPr>
        <p:spPr>
          <a:xfrm>
            <a:off x="4090987" y="3462338"/>
            <a:ext cx="2424113" cy="1185862"/>
          </a:xfrm>
          <a:prstGeom prst="rect">
            <a:avLst/>
          </a:prstGeom>
          <a:solidFill>
            <a:srgbClr val="7030A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44746D-CA1C-4453-BAC1-3E9562F9D434}"/>
              </a:ext>
            </a:extLst>
          </p:cNvPr>
          <p:cNvGrpSpPr/>
          <p:nvPr/>
        </p:nvGrpSpPr>
        <p:grpSpPr>
          <a:xfrm>
            <a:off x="800885" y="6387346"/>
            <a:ext cx="6618914" cy="369332"/>
            <a:chOff x="956345" y="6308209"/>
            <a:chExt cx="6618914" cy="369332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34FD95A-5916-4D31-ABED-11BC6877A03A}"/>
                </a:ext>
              </a:extLst>
            </p:cNvPr>
            <p:cNvCxnSpPr/>
            <p:nvPr/>
          </p:nvCxnSpPr>
          <p:spPr>
            <a:xfrm>
              <a:off x="956345" y="6492874"/>
              <a:ext cx="661891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7A7CF8-C313-4583-A393-B12E2746445D}"/>
                </a:ext>
              </a:extLst>
            </p:cNvPr>
            <p:cNvSpPr txBox="1"/>
            <p:nvPr/>
          </p:nvSpPr>
          <p:spPr>
            <a:xfrm>
              <a:off x="3896686" y="6308209"/>
              <a:ext cx="7382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 axis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A57DAF-AD3A-464C-9E04-54157BA6EC01}"/>
              </a:ext>
            </a:extLst>
          </p:cNvPr>
          <p:cNvSpPr txBox="1"/>
          <p:nvPr/>
        </p:nvSpPr>
        <p:spPr>
          <a:xfrm>
            <a:off x="962580" y="2681071"/>
            <a:ext cx="9982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Quartile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1DA8D4-DB5F-479F-A7BD-30E81E615E8D}"/>
              </a:ext>
            </a:extLst>
          </p:cNvPr>
          <p:cNvSpPr txBox="1"/>
          <p:nvPr/>
        </p:nvSpPr>
        <p:spPr>
          <a:xfrm>
            <a:off x="1977782" y="2711879"/>
            <a:ext cx="9982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Quartile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2509E6-C91B-4E6C-8AE6-334D2EE44FF0}"/>
              </a:ext>
            </a:extLst>
          </p:cNvPr>
          <p:cNvSpPr txBox="1"/>
          <p:nvPr/>
        </p:nvSpPr>
        <p:spPr>
          <a:xfrm>
            <a:off x="3009899" y="2710815"/>
            <a:ext cx="998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 Quartile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4F0E48-B9B3-4E14-86A6-69531B160A84}"/>
              </a:ext>
            </a:extLst>
          </p:cNvPr>
          <p:cNvSpPr txBox="1"/>
          <p:nvPr/>
        </p:nvSpPr>
        <p:spPr>
          <a:xfrm>
            <a:off x="4572000" y="2716196"/>
            <a:ext cx="9982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 Quartile</a:t>
            </a:r>
          </a:p>
        </p:txBody>
      </p:sp>
    </p:spTree>
    <p:extLst>
      <p:ext uri="{BB962C8B-B14F-4D97-AF65-F5344CB8AC3E}">
        <p14:creationId xmlns:p14="http://schemas.microsoft.com/office/powerpoint/2010/main" val="3571309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CE74-C72E-4DC9-9E52-327B51D6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Minitab Box (and Whisker) Plot</a:t>
            </a:r>
            <a:br>
              <a:rPr lang="en-US" dirty="0"/>
            </a:br>
            <a:r>
              <a:rPr lang="en-US" sz="1800" dirty="0"/>
              <a:t>Where might we find an age distribution like this?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74C1DE-6514-4217-B942-2C723A35B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825625"/>
            <a:ext cx="6963387" cy="46422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4251EDF-9671-457F-AE7B-190FE4BF44F7}"/>
              </a:ext>
            </a:extLst>
          </p:cNvPr>
          <p:cNvGrpSpPr/>
          <p:nvPr/>
        </p:nvGrpSpPr>
        <p:grpSpPr>
          <a:xfrm>
            <a:off x="800885" y="6387346"/>
            <a:ext cx="6618914" cy="369332"/>
            <a:chOff x="956345" y="6308209"/>
            <a:chExt cx="6618914" cy="36933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AD60541-B919-4E14-9614-B23F2075F313}"/>
                </a:ext>
              </a:extLst>
            </p:cNvPr>
            <p:cNvCxnSpPr/>
            <p:nvPr/>
          </p:nvCxnSpPr>
          <p:spPr>
            <a:xfrm>
              <a:off x="956345" y="6492874"/>
              <a:ext cx="661891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876FC1-D8C6-4B96-9B73-56DE075D0E72}"/>
                </a:ext>
              </a:extLst>
            </p:cNvPr>
            <p:cNvSpPr txBox="1"/>
            <p:nvPr/>
          </p:nvSpPr>
          <p:spPr>
            <a:xfrm>
              <a:off x="3896686" y="6308209"/>
              <a:ext cx="7382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 axis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555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8C64A-64E7-4966-93BF-7E239F6CA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46AED-AB3D-44DB-AD14-BD3C12FAC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 the foundations of the graphic </a:t>
            </a:r>
          </a:p>
          <a:p>
            <a:r>
              <a:rPr lang="en-US" dirty="0"/>
              <a:t>Break conventions </a:t>
            </a:r>
          </a:p>
          <a:p>
            <a:r>
              <a:rPr lang="en-US" dirty="0"/>
              <a:t>Make the graphic easier to understand and appreciate</a:t>
            </a:r>
          </a:p>
          <a:p>
            <a:r>
              <a:rPr lang="en-US" dirty="0"/>
              <a:t>It really is a powerful and elegant tool</a:t>
            </a:r>
          </a:p>
          <a:p>
            <a:r>
              <a:rPr lang="en-US" dirty="0"/>
              <a:t>Let’s make it accessible  </a:t>
            </a:r>
          </a:p>
        </p:txBody>
      </p:sp>
      <p:pic>
        <p:nvPicPr>
          <p:cNvPr id="4" name="Picture 3" descr="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989" y="242889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85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CE74-C72E-4DC9-9E52-327B51D6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Minitab Box (and Whisker) Plot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74C1DE-6514-4217-B942-2C723A35B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825625"/>
            <a:ext cx="6963387" cy="46422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4251EDF-9671-457F-AE7B-190FE4BF44F7}"/>
              </a:ext>
            </a:extLst>
          </p:cNvPr>
          <p:cNvGrpSpPr/>
          <p:nvPr/>
        </p:nvGrpSpPr>
        <p:grpSpPr>
          <a:xfrm>
            <a:off x="800885" y="6387346"/>
            <a:ext cx="6618914" cy="369332"/>
            <a:chOff x="956345" y="6308209"/>
            <a:chExt cx="6618914" cy="36933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AD60541-B919-4E14-9614-B23F2075F313}"/>
                </a:ext>
              </a:extLst>
            </p:cNvPr>
            <p:cNvCxnSpPr/>
            <p:nvPr/>
          </p:nvCxnSpPr>
          <p:spPr>
            <a:xfrm>
              <a:off x="956345" y="6492874"/>
              <a:ext cx="661891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876FC1-D8C6-4B96-9B73-56DE075D0E72}"/>
                </a:ext>
              </a:extLst>
            </p:cNvPr>
            <p:cNvSpPr txBox="1"/>
            <p:nvPr/>
          </p:nvSpPr>
          <p:spPr>
            <a:xfrm>
              <a:off x="3896686" y="6308209"/>
              <a:ext cx="7382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 axis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85925" y="3133725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9545" y="3133725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3166" y="3133725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2395" y="2881591"/>
            <a:ext cx="62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4335" y="4626491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69545" y="4616138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48405" y="4616138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50932" y="4431472"/>
            <a:ext cx="85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26.547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219450" y="4076700"/>
            <a:ext cx="1562100" cy="539438"/>
          </a:xfrm>
          <a:prstGeom prst="straightConnector1">
            <a:avLst/>
          </a:prstGeom>
          <a:ln w="25400">
            <a:solidFill>
              <a:srgbClr val="A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4251EDF-9671-457F-AE7B-190FE4BF44F7}"/>
              </a:ext>
            </a:extLst>
          </p:cNvPr>
          <p:cNvGrpSpPr/>
          <p:nvPr/>
        </p:nvGrpSpPr>
        <p:grpSpPr>
          <a:xfrm>
            <a:off x="1253018" y="3643373"/>
            <a:ext cx="5300182" cy="369332"/>
            <a:chOff x="956345" y="6228491"/>
            <a:chExt cx="6618914" cy="36933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AD60541-B919-4E14-9614-B23F2075F313}"/>
                </a:ext>
              </a:extLst>
            </p:cNvPr>
            <p:cNvCxnSpPr/>
            <p:nvPr/>
          </p:nvCxnSpPr>
          <p:spPr>
            <a:xfrm>
              <a:off x="956345" y="6492874"/>
              <a:ext cx="661891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876FC1-D8C6-4B96-9B73-56DE075D0E72}"/>
                </a:ext>
              </a:extLst>
            </p:cNvPr>
            <p:cNvSpPr txBox="1"/>
            <p:nvPr/>
          </p:nvSpPr>
          <p:spPr>
            <a:xfrm>
              <a:off x="4818374" y="6228491"/>
              <a:ext cx="10888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range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251EDF-9671-457F-AE7B-190FE4BF44F7}"/>
              </a:ext>
            </a:extLst>
          </p:cNvPr>
          <p:cNvGrpSpPr/>
          <p:nvPr/>
        </p:nvGrpSpPr>
        <p:grpSpPr>
          <a:xfrm>
            <a:off x="1961843" y="4863220"/>
            <a:ext cx="2159775" cy="369332"/>
            <a:chOff x="956345" y="6308208"/>
            <a:chExt cx="6618914" cy="369332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AD60541-B919-4E14-9614-B23F2075F313}"/>
                </a:ext>
              </a:extLst>
            </p:cNvPr>
            <p:cNvCxnSpPr/>
            <p:nvPr/>
          </p:nvCxnSpPr>
          <p:spPr>
            <a:xfrm>
              <a:off x="956345" y="6492874"/>
              <a:ext cx="661891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876FC1-D8C6-4B96-9B73-56DE075D0E72}"/>
                </a:ext>
              </a:extLst>
            </p:cNvPr>
            <p:cNvSpPr txBox="1"/>
            <p:nvPr/>
          </p:nvSpPr>
          <p:spPr>
            <a:xfrm>
              <a:off x="3270083" y="6308208"/>
              <a:ext cx="20433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IQR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743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 the tail.  The data are skewed in the direction of low density.  </a:t>
            </a:r>
          </a:p>
          <a:p>
            <a:r>
              <a:rPr lang="en-US" dirty="0"/>
              <a:t>“Heavy” is the opposite of “skewed” </a:t>
            </a:r>
            <a:r>
              <a:rPr lang="en-US" dirty="0" err="1"/>
              <a:t>eg</a:t>
            </a:r>
            <a:r>
              <a:rPr lang="en-US" dirty="0"/>
              <a:t> data that are heavy on the left are skewed to the right and vice versa</a:t>
            </a:r>
          </a:p>
          <a:p>
            <a:r>
              <a:rPr lang="en-US" dirty="0"/>
              <a:t>Quick test for skewness (not failsafe):</a:t>
            </a:r>
          </a:p>
          <a:p>
            <a:pPr lvl="1"/>
            <a:r>
              <a:rPr lang="en-US" dirty="0"/>
              <a:t>mean &gt; median is skewed right</a:t>
            </a:r>
          </a:p>
          <a:p>
            <a:pPr lvl="1"/>
            <a:r>
              <a:rPr lang="en-US" dirty="0"/>
              <a:t>mean &lt; median is skewed left</a:t>
            </a:r>
          </a:p>
          <a:p>
            <a:pPr lvl="1"/>
            <a:r>
              <a:rPr lang="en-US" dirty="0"/>
              <a:t>mean = median is symmetrical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38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7536A-5E35-483E-8334-F2BDC7C26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Box Plot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D776495-B291-4775-9986-778D90E077B2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628650" y="1825625"/>
              <a:ext cx="7886700" cy="43513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ontent Placeholder 3">
                <a:extLst>
                  <a:ext uri="{FF2B5EF4-FFF2-40B4-BE49-F238E27FC236}">
                    <a16:creationId xmlns:a16="http://schemas.microsoft.com/office/drawing/2014/main" id="{0D776495-B291-4775-9986-778D90E077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650" y="1825625"/>
                <a:ext cx="7886700" cy="4351338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4251EDF-9671-457F-AE7B-190FE4BF44F7}"/>
              </a:ext>
            </a:extLst>
          </p:cNvPr>
          <p:cNvGrpSpPr/>
          <p:nvPr/>
        </p:nvGrpSpPr>
        <p:grpSpPr>
          <a:xfrm rot="5400000">
            <a:off x="-1875631" y="3999242"/>
            <a:ext cx="4585928" cy="369332"/>
            <a:chOff x="-2306210" y="10081219"/>
            <a:chExt cx="6618914" cy="36933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AD60541-B919-4E14-9614-B23F2075F313}"/>
                </a:ext>
              </a:extLst>
            </p:cNvPr>
            <p:cNvCxnSpPr/>
            <p:nvPr/>
          </p:nvCxnSpPr>
          <p:spPr>
            <a:xfrm>
              <a:off x="-2306210" y="10265884"/>
              <a:ext cx="661891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876FC1-D8C6-4B96-9B73-56DE075D0E72}"/>
                </a:ext>
              </a:extLst>
            </p:cNvPr>
            <p:cNvSpPr txBox="1"/>
            <p:nvPr/>
          </p:nvSpPr>
          <p:spPr>
            <a:xfrm>
              <a:off x="634133" y="10081219"/>
              <a:ext cx="127305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 axis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6318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CE74-C72E-4DC9-9E52-327B51D6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Minitab Box Plot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74C1DE-6514-4217-B942-2C723A35B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825625"/>
            <a:ext cx="6963387" cy="46422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4251EDF-9671-457F-AE7B-190FE4BF44F7}"/>
              </a:ext>
            </a:extLst>
          </p:cNvPr>
          <p:cNvGrpSpPr/>
          <p:nvPr/>
        </p:nvGrpSpPr>
        <p:grpSpPr>
          <a:xfrm>
            <a:off x="800885" y="6387346"/>
            <a:ext cx="6618914" cy="369332"/>
            <a:chOff x="956345" y="6308209"/>
            <a:chExt cx="6618914" cy="36933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AD60541-B919-4E14-9614-B23F2075F313}"/>
                </a:ext>
              </a:extLst>
            </p:cNvPr>
            <p:cNvCxnSpPr/>
            <p:nvPr/>
          </p:nvCxnSpPr>
          <p:spPr>
            <a:xfrm>
              <a:off x="956345" y="6492874"/>
              <a:ext cx="661891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876FC1-D8C6-4B96-9B73-56DE075D0E72}"/>
                </a:ext>
              </a:extLst>
            </p:cNvPr>
            <p:cNvSpPr txBox="1"/>
            <p:nvPr/>
          </p:nvSpPr>
          <p:spPr>
            <a:xfrm>
              <a:off x="3896686" y="6308209"/>
              <a:ext cx="7382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 axis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9434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Breaking Conventions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/>
              <a:t>Turn horizontal</a:t>
            </a:r>
          </a:p>
          <a:p>
            <a:pPr marL="457200" indent="-457200">
              <a:buAutoNum type="arabicParenR"/>
            </a:pPr>
            <a:r>
              <a:rPr lang="en-US" dirty="0"/>
              <a:t>Add mean symbol</a:t>
            </a:r>
          </a:p>
          <a:p>
            <a:pPr marL="457200" indent="-457200">
              <a:buAutoNum type="arabicParenR"/>
            </a:pPr>
            <a:r>
              <a:rPr lang="en-US" dirty="0"/>
              <a:t>Abandon the TI84 box plot</a:t>
            </a:r>
          </a:p>
        </p:txBody>
      </p:sp>
    </p:spTree>
    <p:extLst>
      <p:ext uri="{BB962C8B-B14F-4D97-AF65-F5344CB8AC3E}">
        <p14:creationId xmlns:p14="http://schemas.microsoft.com/office/powerpoint/2010/main" val="2088358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plots on the TI-84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99"/>
          <a:stretch/>
        </p:blipFill>
        <p:spPr>
          <a:xfrm>
            <a:off x="3006850" y="3701989"/>
            <a:ext cx="5276016" cy="2416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237" b="18693"/>
          <a:stretch/>
        </p:blipFill>
        <p:spPr>
          <a:xfrm>
            <a:off x="735182" y="1979719"/>
            <a:ext cx="5982535" cy="122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07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Downside to TI 84 Box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Takes a long time to teach it</a:t>
            </a:r>
          </a:p>
          <a:p>
            <a:r>
              <a:rPr lang="en-US" dirty="0"/>
              <a:t>Low success rate, low retention rate</a:t>
            </a:r>
          </a:p>
          <a:p>
            <a:r>
              <a:rPr lang="en-US" dirty="0"/>
              <a:t>Can only be done on small data sets which is relatively pointless.  The point of a box plot is to help us understand the behavior of a large data set that we cannot otherwise visualize</a:t>
            </a:r>
          </a:p>
          <a:p>
            <a:r>
              <a:rPr lang="en-US" dirty="0"/>
              <a:t>Never going to be done in real life with any real dataset</a:t>
            </a:r>
          </a:p>
          <a:p>
            <a:r>
              <a:rPr lang="en-US" dirty="0"/>
              <a:t>Time better spent with output from 1-Var Stats  </a:t>
            </a:r>
          </a:p>
        </p:txBody>
      </p:sp>
    </p:spTree>
    <p:extLst>
      <p:ext uri="{BB962C8B-B14F-4D97-AF65-F5344CB8AC3E}">
        <p14:creationId xmlns:p14="http://schemas.microsoft.com/office/powerpoint/2010/main" val="728943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59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Summary Data from TI 84</a:t>
            </a:r>
            <a:br>
              <a:rPr lang="en-US" dirty="0"/>
            </a:br>
            <a:r>
              <a:rPr lang="en-US" sz="2400" dirty="0"/>
              <a:t>(focus on this instead of TI84 boxplots)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28650" y="1535080"/>
            <a:ext cx="3943350" cy="4494869"/>
            <a:chOff x="628650" y="1179974"/>
            <a:chExt cx="3943350" cy="4494869"/>
          </a:xfrm>
        </p:grpSpPr>
        <p:pic>
          <p:nvPicPr>
            <p:cNvPr id="1026" name="Picture 2" descr="ebdbf918-0e3f-4766-8bca-94122d11665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00"/>
            <a:stretch/>
          </p:blipFill>
          <p:spPr bwMode="auto">
            <a:xfrm>
              <a:off x="631100" y="1179974"/>
              <a:ext cx="3940900" cy="2069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 descr="77bcc875-7f65-4b12-9114-385095fb01a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3342529"/>
              <a:ext cx="3756110" cy="2332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9" name="Picture 5" descr="Image result for image meter sti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4" t="17988" r="12857" b="57406"/>
          <a:stretch/>
        </p:blipFill>
        <p:spPr bwMode="auto">
          <a:xfrm>
            <a:off x="3032759" y="4367853"/>
            <a:ext cx="5933688" cy="117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613212" y="4021624"/>
            <a:ext cx="0" cy="45276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04805" y="4003868"/>
            <a:ext cx="0" cy="45276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12133" y="4021624"/>
            <a:ext cx="0" cy="45276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355150" y="4021624"/>
            <a:ext cx="0" cy="45276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898167" y="4021624"/>
            <a:ext cx="0" cy="45276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77632" y="4003868"/>
            <a:ext cx="0" cy="452761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59859" y="3697635"/>
            <a:ext cx="50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22112" y="3743135"/>
            <a:ext cx="50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46633" y="3745856"/>
            <a:ext cx="66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20655" y="3720553"/>
            <a:ext cx="56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39053" y="3458068"/>
            <a:ext cx="69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med Q2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89788" y="3735067"/>
            <a:ext cx="71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B588B1-D8F8-410A-8F12-73D8FB156F17}"/>
              </a:ext>
            </a:extLst>
          </p:cNvPr>
          <p:cNvSpPr txBox="1"/>
          <p:nvPr/>
        </p:nvSpPr>
        <p:spPr>
          <a:xfrm>
            <a:off x="5589788" y="1830297"/>
            <a:ext cx="25559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Easy to put this graphic on an exam and have students transfer their 1-VarStats from calculator to graphic</a:t>
            </a:r>
          </a:p>
        </p:txBody>
      </p:sp>
    </p:spTree>
    <p:extLst>
      <p:ext uri="{BB962C8B-B14F-4D97-AF65-F5344CB8AC3E}">
        <p14:creationId xmlns:p14="http://schemas.microsoft.com/office/powerpoint/2010/main" val="35649528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2572" y="2089150"/>
            <a:ext cx="1961357" cy="22479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1224514" y="2894168"/>
            <a:ext cx="6504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</a:t>
            </a:r>
          </a:p>
          <a:p>
            <a:r>
              <a:rPr lang="en-US" sz="1100" dirty="0"/>
              <a:t>quartile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55311" y="2894168"/>
            <a:ext cx="6504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 </a:t>
            </a:r>
          </a:p>
          <a:p>
            <a:r>
              <a:rPr lang="en-US" sz="1100" dirty="0"/>
              <a:t>quartile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86109" y="2866850"/>
            <a:ext cx="6504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</a:t>
            </a:r>
          </a:p>
          <a:p>
            <a:r>
              <a:rPr lang="en-US" sz="1100" dirty="0"/>
              <a:t>quartile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78025" y="2866850"/>
            <a:ext cx="6504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</a:p>
          <a:p>
            <a:r>
              <a:rPr lang="en-US" sz="1100" dirty="0"/>
              <a:t>quartile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8501" y="2095500"/>
            <a:ext cx="1961357" cy="22479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2499858" y="2095500"/>
            <a:ext cx="1961357" cy="22479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4461215" y="2095500"/>
            <a:ext cx="1961357" cy="22479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1224514" y="80010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 A</a:t>
            </a:r>
          </a:p>
        </p:txBody>
      </p:sp>
    </p:spTree>
    <p:extLst>
      <p:ext uri="{BB962C8B-B14F-4D97-AF65-F5344CB8AC3E}">
        <p14:creationId xmlns:p14="http://schemas.microsoft.com/office/powerpoint/2010/main" val="2414941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2572" y="2089150"/>
            <a:ext cx="1961357" cy="22479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1224514" y="2894168"/>
            <a:ext cx="6504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</a:t>
            </a:r>
          </a:p>
          <a:p>
            <a:r>
              <a:rPr lang="en-US" sz="1100" dirty="0"/>
              <a:t>quartile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55311" y="2894168"/>
            <a:ext cx="6504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 </a:t>
            </a:r>
          </a:p>
          <a:p>
            <a:r>
              <a:rPr lang="en-US" sz="1100" dirty="0"/>
              <a:t>quartile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86109" y="2866850"/>
            <a:ext cx="6504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</a:t>
            </a:r>
          </a:p>
          <a:p>
            <a:r>
              <a:rPr lang="en-US" sz="1100" dirty="0"/>
              <a:t>quartile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78025" y="2866850"/>
            <a:ext cx="6504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</a:p>
          <a:p>
            <a:r>
              <a:rPr lang="en-US" sz="1100" dirty="0"/>
              <a:t>quartile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8501" y="2095500"/>
            <a:ext cx="1961357" cy="22479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2499858" y="2095500"/>
            <a:ext cx="1961357" cy="22479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4461215" y="2095500"/>
            <a:ext cx="1961357" cy="22479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6" descr="Image result for image quar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399" y="2839564"/>
            <a:ext cx="801701" cy="80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image quar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42" y="2839565"/>
            <a:ext cx="801701" cy="80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image quar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401" y="2839565"/>
            <a:ext cx="801701" cy="80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image quar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28" y="2839565"/>
            <a:ext cx="801701" cy="80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24514" y="80010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 A</a:t>
            </a:r>
          </a:p>
        </p:txBody>
      </p:sp>
    </p:spTree>
    <p:extLst>
      <p:ext uri="{BB962C8B-B14F-4D97-AF65-F5344CB8AC3E}">
        <p14:creationId xmlns:p14="http://schemas.microsoft.com/office/powerpoint/2010/main" val="251223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36209-F47B-426F-A681-2C93BF2F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Concern (hidden)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1DE65-011B-4BA2-ADD7-D521167AB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whole point of the box plot (aka the box and whisker plot) is to build a graphic that quickly and efficiently conveys to the viewer a lot of information about the data set such as its measures of center, its measures of spread, and its skewness.  </a:t>
            </a:r>
          </a:p>
          <a:p>
            <a:r>
              <a:rPr lang="en-US" dirty="0"/>
              <a:t>However, a lot of people don’t know how to interpret them in order to understand the underlying data.  </a:t>
            </a:r>
          </a:p>
          <a:p>
            <a:r>
              <a:rPr lang="en-US" dirty="0"/>
              <a:t>And, that defeats the purpose.  If the graphic doesn’t efficiently convey the look and feel of the data, then it’s not a good graphic.  </a:t>
            </a:r>
          </a:p>
        </p:txBody>
      </p:sp>
      <p:pic>
        <p:nvPicPr>
          <p:cNvPr id="4" name="Picture 3" descr="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346" y="242889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161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7925" y="2190750"/>
            <a:ext cx="1285875" cy="22479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3733800" y="2190750"/>
            <a:ext cx="3491593" cy="22479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162050" y="2190750"/>
            <a:ext cx="1285875" cy="22479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7225393" y="2190750"/>
            <a:ext cx="1276351" cy="22479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26" name="Picture 2" descr="Image result for image quar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8832" y="2857367"/>
            <a:ext cx="64007" cy="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12839" y="2895494"/>
            <a:ext cx="6504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</a:t>
            </a:r>
          </a:p>
          <a:p>
            <a:r>
              <a:rPr lang="en-US" sz="1100" dirty="0"/>
              <a:t>quartile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77719" y="2895493"/>
            <a:ext cx="6504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 </a:t>
            </a:r>
          </a:p>
          <a:p>
            <a:r>
              <a:rPr lang="en-US" sz="1100" dirty="0"/>
              <a:t>quartile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89068" y="2889370"/>
            <a:ext cx="6504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</a:t>
            </a:r>
          </a:p>
          <a:p>
            <a:r>
              <a:rPr lang="en-US" sz="1100" dirty="0"/>
              <a:t>quartile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38343" y="2889369"/>
            <a:ext cx="6504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</a:p>
          <a:p>
            <a:r>
              <a:rPr lang="en-US" sz="1100" dirty="0"/>
              <a:t>quartile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24514" y="80010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 B</a:t>
            </a:r>
          </a:p>
        </p:txBody>
      </p:sp>
    </p:spTree>
    <p:extLst>
      <p:ext uri="{BB962C8B-B14F-4D97-AF65-F5344CB8AC3E}">
        <p14:creationId xmlns:p14="http://schemas.microsoft.com/office/powerpoint/2010/main" val="12034628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7925" y="2190750"/>
            <a:ext cx="1285875" cy="22479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3733800" y="2190750"/>
            <a:ext cx="3491593" cy="22479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162050" y="2190750"/>
            <a:ext cx="1285875" cy="22479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7225393" y="2190750"/>
            <a:ext cx="1276351" cy="22479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1573651" y="3034236"/>
            <a:ext cx="65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95291" y="3034236"/>
            <a:ext cx="65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9740" y="3034236"/>
            <a:ext cx="65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5986" y="3037665"/>
            <a:ext cx="65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Q3</a:t>
            </a:r>
          </a:p>
        </p:txBody>
      </p:sp>
      <p:pic>
        <p:nvPicPr>
          <p:cNvPr id="1026" name="Picture 2" descr="Image result for image quar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8832" y="2857367"/>
            <a:ext cx="64007" cy="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mage quar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81" y="2857367"/>
            <a:ext cx="801701" cy="80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image quar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217" y="2857366"/>
            <a:ext cx="801701" cy="80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 result for image quar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75" y="2857365"/>
            <a:ext cx="801701" cy="80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image nick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46" y="3071115"/>
            <a:ext cx="553603" cy="5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Image result for image nick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062" y="3088419"/>
            <a:ext cx="553603" cy="5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Image result for image nick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98" y="3081195"/>
            <a:ext cx="553603" cy="5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Image result for image nick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45" y="3070999"/>
            <a:ext cx="553603" cy="5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Image result for image nick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58" y="3081195"/>
            <a:ext cx="553603" cy="5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24514" y="80010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 B</a:t>
            </a:r>
          </a:p>
        </p:txBody>
      </p:sp>
    </p:spTree>
    <p:extLst>
      <p:ext uri="{BB962C8B-B14F-4D97-AF65-F5344CB8AC3E}">
        <p14:creationId xmlns:p14="http://schemas.microsoft.com/office/powerpoint/2010/main" val="31823111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1897" y="2190750"/>
            <a:ext cx="1285875" cy="22479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2447925" y="2190750"/>
            <a:ext cx="2383972" cy="22479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162050" y="2190750"/>
            <a:ext cx="1285875" cy="22479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6117773" y="2190750"/>
            <a:ext cx="1684546" cy="22479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1479762" y="3053090"/>
            <a:ext cx="6504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</a:t>
            </a:r>
          </a:p>
          <a:p>
            <a:r>
              <a:rPr lang="en-US" sz="1100" dirty="0"/>
              <a:t>quartile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4686" y="3053090"/>
            <a:ext cx="6504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 </a:t>
            </a:r>
          </a:p>
          <a:p>
            <a:r>
              <a:rPr lang="en-US" sz="1100" dirty="0"/>
              <a:t>quartile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49609" y="3053090"/>
            <a:ext cx="6504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</a:t>
            </a:r>
          </a:p>
          <a:p>
            <a:r>
              <a:rPr lang="en-US" sz="1100" dirty="0"/>
              <a:t>quartile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59308" y="3053089"/>
            <a:ext cx="6504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</a:p>
          <a:p>
            <a:r>
              <a:rPr lang="en-US" sz="1100" dirty="0"/>
              <a:t>quartile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24514" y="80010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 C</a:t>
            </a:r>
          </a:p>
        </p:txBody>
      </p:sp>
    </p:spTree>
    <p:extLst>
      <p:ext uri="{BB962C8B-B14F-4D97-AF65-F5344CB8AC3E}">
        <p14:creationId xmlns:p14="http://schemas.microsoft.com/office/powerpoint/2010/main" val="38907105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1897" y="2190750"/>
            <a:ext cx="1285875" cy="22479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2447925" y="2190750"/>
            <a:ext cx="2383972" cy="22479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162050" y="2190750"/>
            <a:ext cx="1285875" cy="22479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6117773" y="2190750"/>
            <a:ext cx="1684546" cy="22479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1479762" y="3053090"/>
            <a:ext cx="65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2097" y="3056519"/>
            <a:ext cx="65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Q3</a:t>
            </a:r>
          </a:p>
        </p:txBody>
      </p:sp>
      <p:pic>
        <p:nvPicPr>
          <p:cNvPr id="11" name="Picture 6" descr="Image result for image quar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19" y="2913849"/>
            <a:ext cx="801701" cy="80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image quar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984" y="2913849"/>
            <a:ext cx="801701" cy="80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age result for image nick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748" y="3053206"/>
            <a:ext cx="553603" cy="5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Image result for image nick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710" y="3079919"/>
            <a:ext cx="553603" cy="5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Image result for image nick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352" y="3079919"/>
            <a:ext cx="553603" cy="5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image di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075" y="3257775"/>
            <a:ext cx="343684" cy="34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Image result for image nick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74" y="3079919"/>
            <a:ext cx="553603" cy="5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image di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97" y="3257775"/>
            <a:ext cx="343684" cy="34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image di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26" y="3243673"/>
            <a:ext cx="343684" cy="34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24514" y="80010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 C</a:t>
            </a:r>
          </a:p>
        </p:txBody>
      </p:sp>
    </p:spTree>
    <p:extLst>
      <p:ext uri="{BB962C8B-B14F-4D97-AF65-F5344CB8AC3E}">
        <p14:creationId xmlns:p14="http://schemas.microsoft.com/office/powerpoint/2010/main" val="25445298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16845"/>
            <a:ext cx="7886700" cy="1325563"/>
          </a:xfrm>
        </p:spPr>
        <p:txBody>
          <a:bodyPr/>
          <a:lstStyle/>
          <a:p>
            <a:r>
              <a:rPr lang="en-US" dirty="0"/>
              <a:t>Uniform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r="3528"/>
          <a:stretch/>
        </p:blipFill>
        <p:spPr>
          <a:xfrm rot="16200000">
            <a:off x="1758547" y="8564"/>
            <a:ext cx="5517139" cy="79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5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4489"/>
            <a:ext cx="7886700" cy="1325563"/>
          </a:xfrm>
        </p:spPr>
        <p:txBody>
          <a:bodyPr/>
          <a:lstStyle/>
          <a:p>
            <a:r>
              <a:rPr lang="en-US" dirty="0"/>
              <a:t>Normal-</a:t>
            </a:r>
            <a:r>
              <a:rPr lang="en-US" dirty="0" err="1"/>
              <a:t>ish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r="3347" b="2607"/>
          <a:stretch/>
        </p:blipFill>
        <p:spPr>
          <a:xfrm rot="5400000">
            <a:off x="1736528" y="-20452"/>
            <a:ext cx="5670944" cy="8085960"/>
          </a:xfrm>
        </p:spPr>
      </p:pic>
    </p:spTree>
    <p:extLst>
      <p:ext uri="{BB962C8B-B14F-4D97-AF65-F5344CB8AC3E}">
        <p14:creationId xmlns:p14="http://schemas.microsoft.com/office/powerpoint/2010/main" val="16999274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1558"/>
            <a:ext cx="7886700" cy="1325563"/>
          </a:xfrm>
        </p:spPr>
        <p:txBody>
          <a:bodyPr/>
          <a:lstStyle/>
          <a:p>
            <a:r>
              <a:rPr lang="en-US" dirty="0"/>
              <a:t>Skewed Left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/>
          <a:stretch/>
        </p:blipFill>
        <p:spPr>
          <a:xfrm rot="5400000">
            <a:off x="1773473" y="26660"/>
            <a:ext cx="5597054" cy="8065626"/>
          </a:xfrm>
        </p:spPr>
      </p:pic>
    </p:spTree>
    <p:extLst>
      <p:ext uri="{BB962C8B-B14F-4D97-AF65-F5344CB8AC3E}">
        <p14:creationId xmlns:p14="http://schemas.microsoft.com/office/powerpoint/2010/main" val="11190359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67418"/>
            <a:ext cx="7886700" cy="1325563"/>
          </a:xfrm>
        </p:spPr>
        <p:txBody>
          <a:bodyPr/>
          <a:lstStyle/>
          <a:p>
            <a:r>
              <a:rPr lang="en-US" dirty="0"/>
              <a:t>Skewed right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" r="5719"/>
          <a:stretch/>
        </p:blipFill>
        <p:spPr>
          <a:xfrm rot="16200000">
            <a:off x="1701986" y="189853"/>
            <a:ext cx="5594810" cy="7741483"/>
          </a:xfrm>
        </p:spPr>
      </p:pic>
    </p:spTree>
    <p:extLst>
      <p:ext uri="{BB962C8B-B14F-4D97-AF65-F5344CB8AC3E}">
        <p14:creationId xmlns:p14="http://schemas.microsoft.com/office/powerpoint/2010/main" val="42817028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74C1DE-6514-4217-B942-2C723A35B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9" y="476046"/>
            <a:ext cx="5200957" cy="3467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456" y="2924176"/>
            <a:ext cx="6345996" cy="3608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19" y="4122046"/>
            <a:ext cx="1742473" cy="1956172"/>
          </a:xfrm>
          <a:prstGeom prst="rect">
            <a:avLst/>
          </a:prstGeom>
        </p:spPr>
      </p:pic>
      <p:pic>
        <p:nvPicPr>
          <p:cNvPr id="1030" name="Picture 6" descr="Happy emoji emoticon pointing finger at forehead Stock Vector - 1322479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367" y="1264342"/>
            <a:ext cx="1738174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9589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Comparing Graphics and </a:t>
            </a:r>
            <a:r>
              <a:rPr lang="en-US" dirty="0" err="1"/>
              <a:t>and</a:t>
            </a:r>
            <a:r>
              <a:rPr lang="en-US" dirty="0"/>
              <a:t> Testing Graphics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Different graphics are better at different things.  Using them in pairs or triples can help increase student understanding.  </a:t>
            </a:r>
          </a:p>
        </p:txBody>
      </p:sp>
    </p:spTree>
    <p:extLst>
      <p:ext uri="{BB962C8B-B14F-4D97-AF65-F5344CB8AC3E}">
        <p14:creationId xmlns:p14="http://schemas.microsoft.com/office/powerpoint/2010/main" val="152030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8C64A-64E7-4966-93BF-7E239F6CA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Approach (hidden)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46AED-AB3D-44DB-AD14-BD3C12FAC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first understand how the graphic is made, and then we’ll understand how to read it and/or interpret it.</a:t>
            </a:r>
          </a:p>
          <a:p>
            <a:r>
              <a:rPr lang="en-US" dirty="0"/>
              <a:t>Let’s break conventions and make the graphic more easy to understand and appreciate  </a:t>
            </a:r>
          </a:p>
          <a:p>
            <a:r>
              <a:rPr lang="en-US" dirty="0"/>
              <a:t>It really is a powerful and elegant tool for understanding data.  Let’s make it accessible.  </a:t>
            </a:r>
          </a:p>
        </p:txBody>
      </p:sp>
      <p:pic>
        <p:nvPicPr>
          <p:cNvPr id="4" name="Picture 3" descr="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989" y="242889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627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plot is good at ….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562335"/>
              </p:ext>
            </p:extLst>
          </p:nvPr>
        </p:nvGraphicFramePr>
        <p:xfrm>
          <a:off x="628650" y="1790381"/>
          <a:ext cx="5746116" cy="2375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4962">
                  <a:extLst>
                    <a:ext uri="{9D8B030D-6E8A-4147-A177-3AD203B41FA5}">
                      <a16:colId xmlns:a16="http://schemas.microsoft.com/office/drawing/2014/main" val="788122766"/>
                    </a:ext>
                  </a:extLst>
                </a:gridCol>
                <a:gridCol w="1915577">
                  <a:extLst>
                    <a:ext uri="{9D8B030D-6E8A-4147-A177-3AD203B41FA5}">
                      <a16:colId xmlns:a16="http://schemas.microsoft.com/office/drawing/2014/main" val="3899182037"/>
                    </a:ext>
                  </a:extLst>
                </a:gridCol>
                <a:gridCol w="1915577">
                  <a:extLst>
                    <a:ext uri="{9D8B030D-6E8A-4147-A177-3AD203B41FA5}">
                      <a16:colId xmlns:a16="http://schemas.microsoft.com/office/drawing/2014/main" val="272742315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Standard Dev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11223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Mode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Range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Outliers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6237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IQR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Skewness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Quartiles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78345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03375" y="351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94294" y="2330450"/>
            <a:ext cx="1920240" cy="6410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94531" y="2978150"/>
            <a:ext cx="1920240" cy="6410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34536" y="2337119"/>
            <a:ext cx="1920240" cy="6410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8640" y="1654653"/>
            <a:ext cx="1920240" cy="6410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41588" y="2961404"/>
            <a:ext cx="1920240" cy="6410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9913" y="2906555"/>
            <a:ext cx="1920240" cy="6410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35" y="3968750"/>
            <a:ext cx="3511915" cy="234332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501583" y="3547586"/>
            <a:ext cx="1920240" cy="6410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81CB7-5A86-4FB7-A835-9E7ABE3C2D49}"/>
              </a:ext>
            </a:extLst>
          </p:cNvPr>
          <p:cNvGrpSpPr/>
          <p:nvPr/>
        </p:nvGrpSpPr>
        <p:grpSpPr>
          <a:xfrm>
            <a:off x="1015069" y="5069370"/>
            <a:ext cx="2659882" cy="923330"/>
            <a:chOff x="1015069" y="5069370"/>
            <a:chExt cx="2659882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34BE213-A503-4635-A865-F2F72E3F2640}"/>
                </a:ext>
              </a:extLst>
            </p:cNvPr>
            <p:cNvSpPr txBox="1"/>
            <p:nvPr/>
          </p:nvSpPr>
          <p:spPr>
            <a:xfrm>
              <a:off x="1015069" y="5069370"/>
              <a:ext cx="2223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Key </a:t>
              </a:r>
            </a:p>
            <a:p>
              <a:r>
                <a:rPr lang="en-US" dirty="0"/>
                <a:t>Highly effective:</a:t>
              </a:r>
            </a:p>
            <a:p>
              <a:r>
                <a:rPr lang="en-US" dirty="0"/>
                <a:t>Somewhat effective: 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C85A132-095B-479D-B0F2-187D2CB4B624}"/>
                </a:ext>
              </a:extLst>
            </p:cNvPr>
            <p:cNvSpPr/>
            <p:nvPr/>
          </p:nvSpPr>
          <p:spPr>
            <a:xfrm>
              <a:off x="2851112" y="5423296"/>
              <a:ext cx="630319" cy="21561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B088878-66A3-4097-B9BB-A9F4B1DCCF6C}"/>
                </a:ext>
              </a:extLst>
            </p:cNvPr>
            <p:cNvSpPr/>
            <p:nvPr/>
          </p:nvSpPr>
          <p:spPr>
            <a:xfrm>
              <a:off x="3044632" y="5707998"/>
              <a:ext cx="630319" cy="215612"/>
            </a:xfrm>
            <a:prstGeom prst="ellips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13147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is good at ….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221122"/>
              </p:ext>
            </p:extLst>
          </p:nvPr>
        </p:nvGraphicFramePr>
        <p:xfrm>
          <a:off x="429259" y="1730235"/>
          <a:ext cx="5746116" cy="2375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4962">
                  <a:extLst>
                    <a:ext uri="{9D8B030D-6E8A-4147-A177-3AD203B41FA5}">
                      <a16:colId xmlns:a16="http://schemas.microsoft.com/office/drawing/2014/main" val="788122766"/>
                    </a:ext>
                  </a:extLst>
                </a:gridCol>
                <a:gridCol w="1915577">
                  <a:extLst>
                    <a:ext uri="{9D8B030D-6E8A-4147-A177-3AD203B41FA5}">
                      <a16:colId xmlns:a16="http://schemas.microsoft.com/office/drawing/2014/main" val="3899182037"/>
                    </a:ext>
                  </a:extLst>
                </a:gridCol>
                <a:gridCol w="1915577">
                  <a:extLst>
                    <a:ext uri="{9D8B030D-6E8A-4147-A177-3AD203B41FA5}">
                      <a16:colId xmlns:a16="http://schemas.microsoft.com/office/drawing/2014/main" val="272742315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Standard Dev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11223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Mode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Range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Outliers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6237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IQR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Skewness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Quartiles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78345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03375" y="351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75125" y="2127568"/>
            <a:ext cx="1920240" cy="641031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" y="2127568"/>
            <a:ext cx="1920240" cy="6410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75125" y="1486537"/>
            <a:ext cx="1920240" cy="641031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54885" y="2143919"/>
            <a:ext cx="1920240" cy="641031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041" y="3669141"/>
            <a:ext cx="3969585" cy="264639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342197" y="3627913"/>
            <a:ext cx="1920240" cy="6410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C4D61D-6C3E-4B54-A3E6-5887C799435E}"/>
              </a:ext>
            </a:extLst>
          </p:cNvPr>
          <p:cNvGrpSpPr/>
          <p:nvPr/>
        </p:nvGrpSpPr>
        <p:grpSpPr>
          <a:xfrm>
            <a:off x="1015069" y="5069370"/>
            <a:ext cx="2659882" cy="923330"/>
            <a:chOff x="1015069" y="5069370"/>
            <a:chExt cx="2659882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708F46-BD62-45B2-B944-20984AC71A7C}"/>
                </a:ext>
              </a:extLst>
            </p:cNvPr>
            <p:cNvSpPr txBox="1"/>
            <p:nvPr/>
          </p:nvSpPr>
          <p:spPr>
            <a:xfrm>
              <a:off x="1015069" y="5069370"/>
              <a:ext cx="2223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Key </a:t>
              </a:r>
            </a:p>
            <a:p>
              <a:r>
                <a:rPr lang="en-US" dirty="0"/>
                <a:t>Highly effective:</a:t>
              </a:r>
            </a:p>
            <a:p>
              <a:r>
                <a:rPr lang="en-US" dirty="0"/>
                <a:t>Somewhat effective: 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4E12EC-8BEF-4AD9-B718-89A56B0B33F4}"/>
                </a:ext>
              </a:extLst>
            </p:cNvPr>
            <p:cNvSpPr/>
            <p:nvPr/>
          </p:nvSpPr>
          <p:spPr>
            <a:xfrm>
              <a:off x="2851112" y="5423296"/>
              <a:ext cx="630319" cy="21561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6EEF495-7274-42B3-9420-17C71B704E83}"/>
                </a:ext>
              </a:extLst>
            </p:cNvPr>
            <p:cNvSpPr/>
            <p:nvPr/>
          </p:nvSpPr>
          <p:spPr>
            <a:xfrm>
              <a:off x="3044632" y="5707998"/>
              <a:ext cx="630319" cy="215612"/>
            </a:xfrm>
            <a:prstGeom prst="ellips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1053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and leaf is good at ….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660697"/>
              </p:ext>
            </p:extLst>
          </p:nvPr>
        </p:nvGraphicFramePr>
        <p:xfrm>
          <a:off x="443862" y="1518331"/>
          <a:ext cx="5746116" cy="2375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4962">
                  <a:extLst>
                    <a:ext uri="{9D8B030D-6E8A-4147-A177-3AD203B41FA5}">
                      <a16:colId xmlns:a16="http://schemas.microsoft.com/office/drawing/2014/main" val="788122766"/>
                    </a:ext>
                  </a:extLst>
                </a:gridCol>
                <a:gridCol w="1915577">
                  <a:extLst>
                    <a:ext uri="{9D8B030D-6E8A-4147-A177-3AD203B41FA5}">
                      <a16:colId xmlns:a16="http://schemas.microsoft.com/office/drawing/2014/main" val="3899182037"/>
                    </a:ext>
                  </a:extLst>
                </a:gridCol>
                <a:gridCol w="1915577">
                  <a:extLst>
                    <a:ext uri="{9D8B030D-6E8A-4147-A177-3AD203B41FA5}">
                      <a16:colId xmlns:a16="http://schemas.microsoft.com/office/drawing/2014/main" val="272742315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Standard Dev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11223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Mode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Range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Outliers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6237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IQR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Skewness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Quartiles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78345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03375" y="351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62437" y="1319057"/>
            <a:ext cx="1920240" cy="6410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69739" y="2049939"/>
            <a:ext cx="1920240" cy="6410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259" y="2065258"/>
            <a:ext cx="1920240" cy="6410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49499" y="2034621"/>
            <a:ext cx="1920240" cy="641031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2740" y="2760342"/>
            <a:ext cx="1920240" cy="641031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989" y="3691788"/>
            <a:ext cx="4201979" cy="277273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323805" y="3350649"/>
            <a:ext cx="1920240" cy="6410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BAE54B-798C-42A9-B3F3-C2C96399FBD0}"/>
              </a:ext>
            </a:extLst>
          </p:cNvPr>
          <p:cNvGrpSpPr/>
          <p:nvPr/>
        </p:nvGrpSpPr>
        <p:grpSpPr>
          <a:xfrm>
            <a:off x="1015069" y="5069370"/>
            <a:ext cx="2659882" cy="923330"/>
            <a:chOff x="1015069" y="5069370"/>
            <a:chExt cx="2659882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F9FBDA-FDD9-4402-BC59-7108EB239A8F}"/>
                </a:ext>
              </a:extLst>
            </p:cNvPr>
            <p:cNvSpPr txBox="1"/>
            <p:nvPr/>
          </p:nvSpPr>
          <p:spPr>
            <a:xfrm>
              <a:off x="1015069" y="5069370"/>
              <a:ext cx="2223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Key </a:t>
              </a:r>
            </a:p>
            <a:p>
              <a:r>
                <a:rPr lang="en-US" dirty="0"/>
                <a:t>Highly effective:</a:t>
              </a:r>
            </a:p>
            <a:p>
              <a:r>
                <a:rPr lang="en-US" dirty="0"/>
                <a:t>Somewhat effective: 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27F8F3D-A134-4CBE-9FB2-1FC87D60D75D}"/>
                </a:ext>
              </a:extLst>
            </p:cNvPr>
            <p:cNvSpPr/>
            <p:nvPr/>
          </p:nvSpPr>
          <p:spPr>
            <a:xfrm>
              <a:off x="2851112" y="5423296"/>
              <a:ext cx="630319" cy="21561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FC0E927-D983-4142-A144-271D5DD2C6B6}"/>
                </a:ext>
              </a:extLst>
            </p:cNvPr>
            <p:cNvSpPr/>
            <p:nvPr/>
          </p:nvSpPr>
          <p:spPr>
            <a:xfrm>
              <a:off x="3044632" y="5707998"/>
              <a:ext cx="630319" cy="215612"/>
            </a:xfrm>
            <a:prstGeom prst="ellips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911400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plot is good at ….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356748"/>
              </p:ext>
            </p:extLst>
          </p:nvPr>
        </p:nvGraphicFramePr>
        <p:xfrm>
          <a:off x="537209" y="1817369"/>
          <a:ext cx="5746116" cy="2375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4962">
                  <a:extLst>
                    <a:ext uri="{9D8B030D-6E8A-4147-A177-3AD203B41FA5}">
                      <a16:colId xmlns:a16="http://schemas.microsoft.com/office/drawing/2014/main" val="788122766"/>
                    </a:ext>
                  </a:extLst>
                </a:gridCol>
                <a:gridCol w="1915577">
                  <a:extLst>
                    <a:ext uri="{9D8B030D-6E8A-4147-A177-3AD203B41FA5}">
                      <a16:colId xmlns:a16="http://schemas.microsoft.com/office/drawing/2014/main" val="3899182037"/>
                    </a:ext>
                  </a:extLst>
                </a:gridCol>
                <a:gridCol w="1915577">
                  <a:extLst>
                    <a:ext uri="{9D8B030D-6E8A-4147-A177-3AD203B41FA5}">
                      <a16:colId xmlns:a16="http://schemas.microsoft.com/office/drawing/2014/main" val="272742315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Standard Dev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11223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Mode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Range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Outliers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6237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IQR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Skewness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Quartiles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78345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03375" y="351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9907" y="2301838"/>
            <a:ext cx="1920240" cy="6410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6732" y="2968963"/>
            <a:ext cx="1920240" cy="641031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93562" y="2330014"/>
            <a:ext cx="1920240" cy="6410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76116" y="1702913"/>
            <a:ext cx="1920240" cy="6410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26972" y="3740150"/>
            <a:ext cx="1920240" cy="6410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94196F-25E9-44E4-88B6-13EFEC7CFD60}"/>
              </a:ext>
            </a:extLst>
          </p:cNvPr>
          <p:cNvGrpSpPr/>
          <p:nvPr/>
        </p:nvGrpSpPr>
        <p:grpSpPr>
          <a:xfrm>
            <a:off x="1015069" y="5069370"/>
            <a:ext cx="2659882" cy="923330"/>
            <a:chOff x="1015069" y="5069370"/>
            <a:chExt cx="2659882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310C9E-B6DC-4717-B1C2-A0E5F665583F}"/>
                </a:ext>
              </a:extLst>
            </p:cNvPr>
            <p:cNvSpPr txBox="1"/>
            <p:nvPr/>
          </p:nvSpPr>
          <p:spPr>
            <a:xfrm>
              <a:off x="1015069" y="5069370"/>
              <a:ext cx="2223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Key </a:t>
              </a:r>
            </a:p>
            <a:p>
              <a:r>
                <a:rPr lang="en-US" dirty="0"/>
                <a:t>Highly effective:</a:t>
              </a:r>
            </a:p>
            <a:p>
              <a:r>
                <a:rPr lang="en-US" dirty="0"/>
                <a:t>Somewhat effective: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C1464FB-28A3-4C0B-A892-7A8EB6B38F75}"/>
                </a:ext>
              </a:extLst>
            </p:cNvPr>
            <p:cNvSpPr/>
            <p:nvPr/>
          </p:nvSpPr>
          <p:spPr>
            <a:xfrm>
              <a:off x="2851112" y="5423296"/>
              <a:ext cx="630319" cy="21561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1EB3072-49D3-41A5-978E-DA46630237F1}"/>
                </a:ext>
              </a:extLst>
            </p:cNvPr>
            <p:cNvSpPr/>
            <p:nvPr/>
          </p:nvSpPr>
          <p:spPr>
            <a:xfrm>
              <a:off x="3044632" y="5707998"/>
              <a:ext cx="630319" cy="215612"/>
            </a:xfrm>
            <a:prstGeom prst="ellips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58ED616-63C1-4920-8AE3-C5DE9F0AD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881" y="3968750"/>
            <a:ext cx="3902910" cy="25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51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071" y="840206"/>
            <a:ext cx="271139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Comparing dot plots to box plots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310" y="3107906"/>
            <a:ext cx="54864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10" y="194094"/>
            <a:ext cx="5486400" cy="36576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91071" y="4367999"/>
            <a:ext cx="2711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 = 252, </a:t>
            </a:r>
          </a:p>
          <a:p>
            <a:r>
              <a:rPr lang="en-US" dirty="0"/>
              <a:t>63 data points in each quartile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228977" y="1790700"/>
            <a:ext cx="6380" cy="11667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438400" y="1790700"/>
            <a:ext cx="2" cy="838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032250" y="1784350"/>
            <a:ext cx="7940" cy="7810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70705" y="2628900"/>
            <a:ext cx="1045" cy="2476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23610" y="2628900"/>
            <a:ext cx="14709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93095" y="2565400"/>
            <a:ext cx="14709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93629" y="2559050"/>
            <a:ext cx="1045" cy="2476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4687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971320"/>
            <a:ext cx="54864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00972"/>
            <a:ext cx="5486400" cy="36576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04165" y="736286"/>
            <a:ext cx="2711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Comparing dot plots to box plots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04063" y="3110236"/>
            <a:ext cx="2711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 = 252, </a:t>
            </a:r>
          </a:p>
          <a:p>
            <a:r>
              <a:rPr lang="en-US" dirty="0"/>
              <a:t>63 data points in each quartile</a:t>
            </a:r>
          </a:p>
        </p:txBody>
      </p:sp>
    </p:spTree>
    <p:extLst>
      <p:ext uri="{BB962C8B-B14F-4D97-AF65-F5344CB8AC3E}">
        <p14:creationId xmlns:p14="http://schemas.microsoft.com/office/powerpoint/2010/main" val="1092979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72" y="3071813"/>
            <a:ext cx="54864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72" y="57210"/>
            <a:ext cx="5486400" cy="36576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10275" y="770656"/>
            <a:ext cx="26098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Comparing dot plots to box plots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661610" y="1404938"/>
            <a:ext cx="2" cy="838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51027" y="2233613"/>
            <a:ext cx="1045" cy="2476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551027" y="2233613"/>
            <a:ext cx="129719" cy="95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713872" y="1404938"/>
            <a:ext cx="2" cy="838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584153" y="2238375"/>
            <a:ext cx="129719" cy="95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04334" y="2243137"/>
            <a:ext cx="1045" cy="2476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811926" y="1471613"/>
            <a:ext cx="12362" cy="6619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37197" y="2109788"/>
            <a:ext cx="1045" cy="2476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811926" y="2109789"/>
            <a:ext cx="129719" cy="95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6140510" y="3256381"/>
            <a:ext cx="2711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 = 252, </a:t>
            </a:r>
          </a:p>
          <a:p>
            <a:r>
              <a:rPr lang="en-US" dirty="0"/>
              <a:t>63 data points in each quartile</a:t>
            </a:r>
          </a:p>
        </p:txBody>
      </p:sp>
    </p:spTree>
    <p:extLst>
      <p:ext uri="{BB962C8B-B14F-4D97-AF65-F5344CB8AC3E}">
        <p14:creationId xmlns:p14="http://schemas.microsoft.com/office/powerpoint/2010/main" val="17763051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Match the box plot with the dot plot</a:t>
            </a:r>
            <a:br>
              <a:rPr lang="en-US" sz="4000" dirty="0"/>
            </a:br>
            <a:r>
              <a:rPr lang="en-US" sz="1600" dirty="0"/>
              <a:t>testing students</a:t>
            </a:r>
            <a:endParaRPr lang="en-US" sz="4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59" y="1534120"/>
            <a:ext cx="2520606" cy="1680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51" y="3276533"/>
            <a:ext cx="2583916" cy="1722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800" y="3256730"/>
            <a:ext cx="2507865" cy="1671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186" y="5018946"/>
            <a:ext cx="2631981" cy="1754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197" y="5033597"/>
            <a:ext cx="2556707" cy="1704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4251" y="1534120"/>
            <a:ext cx="2583916" cy="172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287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Match the box plot with the dot plot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59" y="1534120"/>
            <a:ext cx="2520606" cy="1680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51" y="3276533"/>
            <a:ext cx="2583916" cy="1722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800" y="3256730"/>
            <a:ext cx="2507865" cy="1671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186" y="5018946"/>
            <a:ext cx="2631981" cy="1754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197" y="5033597"/>
            <a:ext cx="2556707" cy="1704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4251" y="1534120"/>
            <a:ext cx="2583916" cy="172261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4" idx="3"/>
          </p:cNvCxnSpPr>
          <p:nvPr/>
        </p:nvCxnSpPr>
        <p:spPr>
          <a:xfrm>
            <a:off x="3474665" y="2374322"/>
            <a:ext cx="1301521" cy="1851449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59946" y="3915052"/>
            <a:ext cx="1127464" cy="1704513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551068" y="2627790"/>
            <a:ext cx="1225118" cy="3417903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2082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38" y="671948"/>
            <a:ext cx="8257523" cy="550501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476875" y="2675731"/>
            <a:ext cx="2609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Comparing box plots</a:t>
            </a:r>
          </a:p>
        </p:txBody>
      </p:sp>
    </p:spTree>
    <p:extLst>
      <p:ext uri="{BB962C8B-B14F-4D97-AF65-F5344CB8AC3E}">
        <p14:creationId xmlns:p14="http://schemas.microsoft.com/office/powerpoint/2010/main" val="170196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plot is good at ….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245383"/>
              </p:ext>
            </p:extLst>
          </p:nvPr>
        </p:nvGraphicFramePr>
        <p:xfrm>
          <a:off x="628650" y="1790381"/>
          <a:ext cx="5746116" cy="2375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4962">
                  <a:extLst>
                    <a:ext uri="{9D8B030D-6E8A-4147-A177-3AD203B41FA5}">
                      <a16:colId xmlns:a16="http://schemas.microsoft.com/office/drawing/2014/main" val="788122766"/>
                    </a:ext>
                  </a:extLst>
                </a:gridCol>
                <a:gridCol w="1915577">
                  <a:extLst>
                    <a:ext uri="{9D8B030D-6E8A-4147-A177-3AD203B41FA5}">
                      <a16:colId xmlns:a16="http://schemas.microsoft.com/office/drawing/2014/main" val="3899182037"/>
                    </a:ext>
                  </a:extLst>
                </a:gridCol>
                <a:gridCol w="1915577">
                  <a:extLst>
                    <a:ext uri="{9D8B030D-6E8A-4147-A177-3AD203B41FA5}">
                      <a16:colId xmlns:a16="http://schemas.microsoft.com/office/drawing/2014/main" val="272742315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Standard Dev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Sample Size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11223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Mode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Range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Outliers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6237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IQR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Skewness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Quartiles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78345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48642" y="354758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94294" y="2330450"/>
            <a:ext cx="1920240" cy="6410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94531" y="2978150"/>
            <a:ext cx="1920240" cy="6410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34536" y="2337119"/>
            <a:ext cx="1920240" cy="6410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8640" y="1654653"/>
            <a:ext cx="1920240" cy="6410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41588" y="2961404"/>
            <a:ext cx="1920240" cy="6410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9913" y="2906555"/>
            <a:ext cx="1920240" cy="6410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35" y="3968750"/>
            <a:ext cx="3511915" cy="2343327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2541588" y="3622834"/>
            <a:ext cx="1920240" cy="6410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883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A3F8-23A2-464B-BD61-BAE8D0B6C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Questions regarding </a:t>
            </a:r>
            <a:r>
              <a:rPr lang="en-US" sz="4000" dirty="0" err="1"/>
              <a:t>Copmaring</a:t>
            </a:r>
            <a:r>
              <a:rPr lang="en-US" sz="4000" dirty="0"/>
              <a:t> Boxplots </a:t>
            </a:r>
            <a:r>
              <a:rPr lang="en-US" sz="2400" dirty="0"/>
              <a:t>(previous slide)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B0E19-141B-4E6A-BD13-C7505F5A1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Largest range?</a:t>
            </a:r>
          </a:p>
          <a:p>
            <a:r>
              <a:rPr lang="en-US" dirty="0"/>
              <a:t>Largest IQR?</a:t>
            </a:r>
          </a:p>
          <a:p>
            <a:r>
              <a:rPr lang="en-US" dirty="0"/>
              <a:t>Largest mean?</a:t>
            </a:r>
          </a:p>
          <a:p>
            <a:r>
              <a:rPr lang="en-US" dirty="0"/>
              <a:t>Largest median?</a:t>
            </a:r>
          </a:p>
          <a:p>
            <a:r>
              <a:rPr lang="en-US" dirty="0"/>
              <a:t>Most outliers?</a:t>
            </a:r>
          </a:p>
          <a:p>
            <a:r>
              <a:rPr lang="en-US" dirty="0"/>
              <a:t>Greatest skew left? </a:t>
            </a:r>
          </a:p>
          <a:p>
            <a:r>
              <a:rPr lang="en-US" dirty="0"/>
              <a:t>Greatest skew right?</a:t>
            </a:r>
          </a:p>
          <a:p>
            <a:r>
              <a:rPr lang="en-US" dirty="0"/>
              <a:t>Largest sample size </a:t>
            </a:r>
            <a:r>
              <a:rPr lang="en-US" sz="1800" dirty="0"/>
              <a:t>(can’t tell)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584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Thanks for attending today!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44486"/>
            <a:ext cx="7930101" cy="4956314"/>
          </a:xfrm>
        </p:spPr>
      </p:pic>
    </p:spTree>
    <p:extLst>
      <p:ext uri="{BB962C8B-B14F-4D97-AF65-F5344CB8AC3E}">
        <p14:creationId xmlns:p14="http://schemas.microsoft.com/office/powerpoint/2010/main" val="1718926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BCACAA-4177-40DA-9965-883112CCB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86" y="1409699"/>
            <a:ext cx="8664627" cy="423479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AF3546-58BC-48ED-9CFC-4781046E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The Data, n = 400</a:t>
            </a:r>
          </a:p>
        </p:txBody>
      </p:sp>
    </p:spTree>
    <p:extLst>
      <p:ext uri="{BB962C8B-B14F-4D97-AF65-F5344CB8AC3E}">
        <p14:creationId xmlns:p14="http://schemas.microsoft.com/office/powerpoint/2010/main" val="3666990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7536A-5E35-483E-8334-F2BDC7C26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Box Plot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D776495-B291-4775-9986-778D90E077B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02387786"/>
                  </p:ext>
                </p:extLst>
              </p:nvPr>
            </p:nvGraphicFramePr>
            <p:xfrm>
              <a:off x="628650" y="1825625"/>
              <a:ext cx="7886700" cy="43513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ontent Placeholder 3">
                <a:extLst>
                  <a:ext uri="{FF2B5EF4-FFF2-40B4-BE49-F238E27FC236}">
                    <a16:creationId xmlns:a16="http://schemas.microsoft.com/office/drawing/2014/main" id="{0D776495-B291-4775-9986-778D90E077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650" y="1825625"/>
                <a:ext cx="7886700" cy="4351338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3966519" y="320783"/>
            <a:ext cx="4979774" cy="1414247"/>
          </a:xfrm>
          <a:prstGeom prst="rect">
            <a:avLst/>
          </a:prstGeom>
          <a:blipFill dpi="0" rotWithShape="1">
            <a:blip r:embed="rId5"/>
            <a:srcRect/>
            <a:stretch>
              <a:fillRect l="-34135" t="-1" r="-1" b="-27347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51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1606-3501-45B7-92D4-EACD4123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Statistics </a:t>
            </a:r>
            <a:r>
              <a:rPr lang="en-US" sz="1800" dirty="0"/>
              <a:t>(draw the number line)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06F83F-A6D0-49E4-B5E5-D0D88CDD3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606" y="1690689"/>
            <a:ext cx="6537580" cy="410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15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1658</TotalTime>
  <Words>1009</Words>
  <Application>Microsoft Office PowerPoint</Application>
  <PresentationFormat>On-screen Show (4:3)</PresentationFormat>
  <Paragraphs>269</Paragraphs>
  <Slides>61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Calibri Light</vt:lpstr>
      <vt:lpstr>Office Theme</vt:lpstr>
      <vt:lpstr>PowerPoint Presentation</vt:lpstr>
      <vt:lpstr>The Concern</vt:lpstr>
      <vt:lpstr>The Approach</vt:lpstr>
      <vt:lpstr>The Concern (hidden)</vt:lpstr>
      <vt:lpstr>The Approach (hidden)</vt:lpstr>
      <vt:lpstr>Box plot is good at ….</vt:lpstr>
      <vt:lpstr>The Data, n = 400</vt:lpstr>
      <vt:lpstr>Excel Box Plot</vt:lpstr>
      <vt:lpstr>Descriptive Statistics (draw the number line)</vt:lpstr>
      <vt:lpstr>PowerPoint Presentation</vt:lpstr>
      <vt:lpstr>Stem and Leaf Plot</vt:lpstr>
      <vt:lpstr>Stem and Leaf Plot</vt:lpstr>
      <vt:lpstr>Stem and Leaf Plot</vt:lpstr>
      <vt:lpstr>Stem and Leaf Plot</vt:lpstr>
      <vt:lpstr>Bootleg Histogram of Age (draw in bell curve)</vt:lpstr>
      <vt:lpstr>Histogram of Age (draw in bell curve)</vt:lpstr>
      <vt:lpstr>Dot plot of Age</vt:lpstr>
      <vt:lpstr>With quartiles identified</vt:lpstr>
      <vt:lpstr>Each box contains ¼ of the data points, n = 400, each box has 100</vt:lpstr>
      <vt:lpstr>PowerPoint Presentation</vt:lpstr>
      <vt:lpstr>PowerPoint Presentation</vt:lpstr>
      <vt:lpstr>PowerPoint Presentation</vt:lpstr>
      <vt:lpstr>Montana data point</vt:lpstr>
      <vt:lpstr>Rhode Island data points</vt:lpstr>
      <vt:lpstr>PowerPoint Presentation</vt:lpstr>
      <vt:lpstr>Each box contains ¼ of the data points, n = 400, each box has 100</vt:lpstr>
      <vt:lpstr>Draw in bell curve</vt:lpstr>
      <vt:lpstr>Color Coded Box Plot</vt:lpstr>
      <vt:lpstr>Minitab Box (and Whisker) Plot Where might we find an age distribution like this?</vt:lpstr>
      <vt:lpstr>Minitab Box (and Whisker) Plot</vt:lpstr>
      <vt:lpstr>Skewness</vt:lpstr>
      <vt:lpstr>Excel Box Plot</vt:lpstr>
      <vt:lpstr>Minitab Box Plot</vt:lpstr>
      <vt:lpstr>Breaking Conventions</vt:lpstr>
      <vt:lpstr>Box plots on the TI-84</vt:lpstr>
      <vt:lpstr>Downside to TI 84 Box Plots</vt:lpstr>
      <vt:lpstr>Summary Data from TI 84 (focus on this instead of TI84 boxplots)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Uniform</vt:lpstr>
      <vt:lpstr>Normal-ish</vt:lpstr>
      <vt:lpstr>Skewed Left</vt:lpstr>
      <vt:lpstr>Skewed right</vt:lpstr>
      <vt:lpstr>PowerPoint Presentation</vt:lpstr>
      <vt:lpstr>Comparing Graphics and and Testing Graphics</vt:lpstr>
      <vt:lpstr>Box plot is good at ….</vt:lpstr>
      <vt:lpstr>Histogram is good at ….</vt:lpstr>
      <vt:lpstr>Stem and leaf is good at ….</vt:lpstr>
      <vt:lpstr>Dot plot is good at ….</vt:lpstr>
      <vt:lpstr>Comparing dot plots to box plots</vt:lpstr>
      <vt:lpstr>PowerPoint Presentation</vt:lpstr>
      <vt:lpstr>Comparing dot plots to box plots</vt:lpstr>
      <vt:lpstr>Match the box plot with the dot plot testing students</vt:lpstr>
      <vt:lpstr>Match the box plot with the dot plot</vt:lpstr>
      <vt:lpstr>PowerPoint Presentation</vt:lpstr>
      <vt:lpstr>Questions regarding Copmaring Boxplots (previous slide)</vt:lpstr>
      <vt:lpstr>Thanks for attending 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Mean, the Myth, the Legen</dc:title>
  <dc:creator>Samuel Ligo</dc:creator>
  <cp:lastModifiedBy>Samuel Ligo</cp:lastModifiedBy>
  <cp:revision>59</cp:revision>
  <cp:lastPrinted>2020-02-22T02:28:40Z</cp:lastPrinted>
  <dcterms:created xsi:type="dcterms:W3CDTF">2020-02-17T02:22:19Z</dcterms:created>
  <dcterms:modified xsi:type="dcterms:W3CDTF">2020-02-23T22:59:22Z</dcterms:modified>
</cp:coreProperties>
</file>