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62" r:id="rId3"/>
    <p:sldId id="275" r:id="rId4"/>
    <p:sldId id="276" r:id="rId5"/>
    <p:sldId id="269" r:id="rId6"/>
    <p:sldId id="270" r:id="rId7"/>
    <p:sldId id="271" r:id="rId8"/>
    <p:sldId id="273" r:id="rId9"/>
    <p:sldId id="272" r:id="rId10"/>
    <p:sldId id="274" r:id="rId11"/>
    <p:sldId id="277" r:id="rId12"/>
    <p:sldId id="263" r:id="rId13"/>
    <p:sldId id="264" r:id="rId14"/>
    <p:sldId id="265" r:id="rId15"/>
    <p:sldId id="266" r:id="rId16"/>
    <p:sldId id="26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04D61-5F7F-496D-A84A-54196AE538D6}" type="datetimeFigureOut">
              <a:rPr lang="en-US" smtClean="0"/>
              <a:t>2/22/2019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84A61-2464-4121-AD92-B6A201CD0F0B}" type="slidenum">
              <a:rPr lang="en-US" smtClean="0"/>
              <a:t>‹#›</a:t>
            </a:fld>
            <a:endParaRPr lang="en-US"/>
          </a:p>
        </p:txBody>
      </p:sp>
    </p:spTree>
    <p:extLst>
      <p:ext uri="{BB962C8B-B14F-4D97-AF65-F5344CB8AC3E}">
        <p14:creationId xmlns:p14="http://schemas.microsoft.com/office/powerpoint/2010/main" val="297043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sidemathematics.org/classroom-videos/number-talks/3rd-grade-math-one-digit-by-two-digit-multiplication/number-talk-part-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smtClean="0"/>
              <a:t>ATLAS usage at our university:</a:t>
            </a:r>
          </a:p>
          <a:p>
            <a:pPr marL="0" lvl="0" indent="0" algn="l" rtl="0">
              <a:spcBef>
                <a:spcPts val="0"/>
              </a:spcBef>
              <a:spcAft>
                <a:spcPts val="0"/>
              </a:spcAft>
              <a:buNone/>
            </a:pPr>
            <a:r>
              <a:rPr lang="en-US" dirty="0" smtClean="0">
                <a:solidFill>
                  <a:srgbClr val="17365D"/>
                </a:solidFill>
                <a:latin typeface="Garamond"/>
                <a:ea typeface="Garamond"/>
                <a:cs typeface="Garamond"/>
                <a:sym typeface="Garamond"/>
              </a:rPr>
              <a:t>PSTs and instructors have access.</a:t>
            </a:r>
          </a:p>
          <a:p>
            <a:pPr marL="0" lvl="0" indent="0" algn="l" rtl="0">
              <a:spcBef>
                <a:spcPts val="0"/>
              </a:spcBef>
              <a:spcAft>
                <a:spcPts val="0"/>
              </a:spcAft>
              <a:buNone/>
            </a:pPr>
            <a:r>
              <a:rPr lang="en-US" dirty="0" smtClean="0">
                <a:solidFill>
                  <a:srgbClr val="17365D"/>
                </a:solidFill>
                <a:latin typeface="Garamond"/>
                <a:ea typeface="Garamond"/>
                <a:cs typeface="Garamond"/>
                <a:sym typeface="Garamond"/>
              </a:rPr>
              <a:t>We use ATLAS to prepare students for:</a:t>
            </a:r>
          </a:p>
          <a:p>
            <a:pPr marL="914400" lvl="1" indent="-431800" algn="l" rtl="0">
              <a:spcBef>
                <a:spcPts val="0"/>
              </a:spcBef>
              <a:spcAft>
                <a:spcPts val="0"/>
              </a:spcAft>
              <a:buClr>
                <a:srgbClr val="17365D"/>
              </a:buClr>
              <a:buSzPts val="3200"/>
              <a:buFont typeface="Garamond"/>
              <a:buChar char="–"/>
            </a:pPr>
            <a:r>
              <a:rPr lang="en-US" sz="3200" dirty="0" smtClean="0">
                <a:solidFill>
                  <a:srgbClr val="17365D"/>
                </a:solidFill>
                <a:latin typeface="Garamond"/>
                <a:ea typeface="Garamond"/>
                <a:cs typeface="Garamond"/>
                <a:sym typeface="Garamond"/>
              </a:rPr>
              <a:t>student teaching </a:t>
            </a:r>
          </a:p>
          <a:p>
            <a:pPr marL="914400" lvl="1" indent="-431800" algn="l" rtl="0">
              <a:spcBef>
                <a:spcPts val="0"/>
              </a:spcBef>
              <a:spcAft>
                <a:spcPts val="0"/>
              </a:spcAft>
              <a:buClr>
                <a:srgbClr val="17365D"/>
              </a:buClr>
              <a:buSzPts val="3200"/>
              <a:buFont typeface="Garamond"/>
              <a:buChar char="–"/>
            </a:pPr>
            <a:r>
              <a:rPr lang="en-US" sz="3200" dirty="0" err="1" smtClean="0">
                <a:solidFill>
                  <a:srgbClr val="17365D"/>
                </a:solidFill>
                <a:latin typeface="Garamond"/>
                <a:ea typeface="Garamond"/>
                <a:cs typeface="Garamond"/>
                <a:sym typeface="Garamond"/>
              </a:rPr>
              <a:t>edTPA</a:t>
            </a:r>
            <a:endParaRPr lang="en-US" sz="3200" dirty="0" smtClean="0">
              <a:solidFill>
                <a:srgbClr val="17365D"/>
              </a:solidFill>
              <a:latin typeface="Garamond"/>
              <a:ea typeface="Garamond"/>
              <a:cs typeface="Garamond"/>
              <a:sym typeface="Garamond"/>
            </a:endParaRPr>
          </a:p>
          <a:p>
            <a:pPr marL="914400" lvl="1" indent="-431800" algn="l" rtl="0">
              <a:spcBef>
                <a:spcPts val="0"/>
              </a:spcBef>
              <a:spcAft>
                <a:spcPts val="0"/>
              </a:spcAft>
              <a:buClr>
                <a:srgbClr val="17365D"/>
              </a:buClr>
              <a:buSzPts val="3200"/>
              <a:buFont typeface="Garamond"/>
              <a:buChar char="–"/>
            </a:pPr>
            <a:r>
              <a:rPr lang="en-US" sz="3200" dirty="0" smtClean="0">
                <a:solidFill>
                  <a:srgbClr val="17365D"/>
                </a:solidFill>
                <a:latin typeface="Garamond"/>
                <a:ea typeface="Garamond"/>
                <a:cs typeface="Garamond"/>
                <a:sym typeface="Garamond"/>
              </a:rPr>
              <a:t>teaching as a profession</a:t>
            </a:r>
          </a:p>
          <a:p>
            <a:pPr marL="0" lvl="0" indent="0" algn="l" rtl="0">
              <a:spcBef>
                <a:spcPts val="360"/>
              </a:spcBef>
              <a:spcAft>
                <a:spcPts val="0"/>
              </a:spcAft>
              <a:buNone/>
            </a:pPr>
            <a:endParaRPr dirty="0"/>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23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smtClean="0"/>
              <a:t>https://atlas.nbpts.org/login?next=%</a:t>
            </a:r>
            <a:r>
              <a:rPr lang="en-US" dirty="0" smtClean="0"/>
              <a:t>2F</a:t>
            </a:r>
          </a:p>
          <a:p>
            <a:pPr marL="0" lvl="0" indent="0" algn="l" rtl="0">
              <a:spcBef>
                <a:spcPts val="360"/>
              </a:spcBef>
              <a:spcAft>
                <a:spcPts val="0"/>
              </a:spcAft>
              <a:buNone/>
            </a:pPr>
            <a:r>
              <a:rPr lang="en-US" dirty="0" smtClean="0"/>
              <a:t>Case #1015</a:t>
            </a:r>
            <a:endParaRPr dirty="0"/>
          </a:p>
        </p:txBody>
      </p:sp>
      <p:sp>
        <p:nvSpPr>
          <p:cNvPr id="204" name="Google Shape;20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a:t>
            </a:r>
            <a:r>
              <a:rPr lang="en-US" baseline="0" dirty="0" smtClean="0"/>
              <a:t> #1015</a:t>
            </a:r>
            <a:endParaRPr lang="en-US" dirty="0"/>
          </a:p>
        </p:txBody>
      </p:sp>
      <p:sp>
        <p:nvSpPr>
          <p:cNvPr id="4" name="Slide Number Placeholder 3"/>
          <p:cNvSpPr>
            <a:spLocks noGrp="1"/>
          </p:cNvSpPr>
          <p:nvPr>
            <p:ph type="sldNum" sz="quarter" idx="10"/>
          </p:nvPr>
        </p:nvSpPr>
        <p:spPr/>
        <p:txBody>
          <a:bodyPr/>
          <a:lstStyle/>
          <a:p>
            <a:fld id="{AC784A61-2464-4121-AD92-B6A201CD0F0B}" type="slidenum">
              <a:rPr lang="en-US" smtClean="0"/>
              <a:t>14</a:t>
            </a:fld>
            <a:endParaRPr lang="en-US"/>
          </a:p>
        </p:txBody>
      </p:sp>
    </p:spTree>
    <p:extLst>
      <p:ext uri="{BB962C8B-B14F-4D97-AF65-F5344CB8AC3E}">
        <p14:creationId xmlns:p14="http://schemas.microsoft.com/office/powerpoint/2010/main" val="271506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900" dirty="0" smtClean="0">
                <a:hlinkClick r:id="rId3"/>
              </a:rPr>
              <a:t>http://www.insidemathematics.org/classroom-videos/number-talks/3rd-grade-math-one-digit-by-two-digit-multiplication/number-talk-part-1</a:t>
            </a:r>
            <a:endParaRPr lang="en-US" sz="1900" dirty="0" smtClean="0"/>
          </a:p>
        </p:txBody>
      </p:sp>
      <p:sp>
        <p:nvSpPr>
          <p:cNvPr id="4" name="Slide Number Placeholder 3"/>
          <p:cNvSpPr>
            <a:spLocks noGrp="1"/>
          </p:cNvSpPr>
          <p:nvPr>
            <p:ph type="sldNum" sz="quarter" idx="10"/>
          </p:nvPr>
        </p:nvSpPr>
        <p:spPr/>
        <p:txBody>
          <a:bodyPr/>
          <a:lstStyle/>
          <a:p>
            <a:fld id="{AC784A61-2464-4121-AD92-B6A201CD0F0B}" type="slidenum">
              <a:rPr lang="en-US" smtClean="0"/>
              <a:t>15</a:t>
            </a:fld>
            <a:endParaRPr lang="en-US"/>
          </a:p>
        </p:txBody>
      </p:sp>
    </p:spTree>
    <p:extLst>
      <p:ext uri="{BB962C8B-B14F-4D97-AF65-F5344CB8AC3E}">
        <p14:creationId xmlns:p14="http://schemas.microsoft.com/office/powerpoint/2010/main" val="256274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FCBC36F-032F-4A4C-9BF1-8425C3BCB796}"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7A5A-3B63-4780-9695-70D164373718}"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BC36F-032F-4A4C-9BF1-8425C3BCB796}"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BC36F-032F-4A4C-9BF1-8425C3BCB796}"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99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lvl1pPr>
              <a:defRPr sz="3600" b="1" cap="small" baseline="0">
                <a:latin typeface="Garamond" panose="02020404030301010803" pitchFamily="18"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FCBC36F-032F-4A4C-9BF1-8425C3BCB796}"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7A5A-3B63-4780-9695-70D164373718}"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normAutofit/>
          </a:bodyPr>
          <a:lstStyle>
            <a:lvl1pPr>
              <a:defRPr sz="1800" b="1">
                <a:latin typeface="Garamond" panose="02020404030301010803" pitchFamily="18" charset="0"/>
              </a:defRPr>
            </a:lvl1pPr>
            <a:lvl2pPr>
              <a:defRPr sz="1800" b="1">
                <a:latin typeface="Garamond" panose="02020404030301010803" pitchFamily="18" charset="0"/>
              </a:defRPr>
            </a:lvl2pPr>
            <a:lvl3pPr>
              <a:defRPr sz="1800" b="1">
                <a:latin typeface="Garamond" panose="02020404030301010803" pitchFamily="18" charset="0"/>
              </a:defRPr>
            </a:lvl3pPr>
            <a:lvl4pPr>
              <a:defRPr sz="1800" b="1">
                <a:latin typeface="Garamond" panose="02020404030301010803" pitchFamily="18" charset="0"/>
              </a:defRPr>
            </a:lvl4pPr>
            <a:lvl5pPr>
              <a:defRPr sz="1800" b="1">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CBC36F-032F-4A4C-9BF1-8425C3BCB796}"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FCBC36F-032F-4A4C-9BF1-8425C3BCB796}"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FCBC36F-032F-4A4C-9BF1-8425C3BCB796}"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CBC36F-032F-4A4C-9BF1-8425C3BCB796}"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BC36F-032F-4A4C-9BF1-8425C3BCB796}"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CBC36F-032F-4A4C-9BF1-8425C3BCB796}"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CBC36F-032F-4A4C-9BF1-8425C3BCB796}"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07A5A-3B63-4780-9695-70D1643737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FCBC36F-032F-4A4C-9BF1-8425C3BCB796}" type="datetimeFigureOut">
              <a:rPr lang="en-US" smtClean="0"/>
              <a:t>2/22/2019</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4807A5A-3B63-4780-9695-70D16437371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atlas.nbpts.org/login?nex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sidemathematics.org/classroom-videos/number-talks/3rd-grade-math-one-digit-by-two-digit-multiplication/number-talk-part-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sjw3u@mtmail.mtsu.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886200"/>
            <a:ext cx="7239000" cy="1752600"/>
          </a:xfrm>
        </p:spPr>
        <p:txBody>
          <a:bodyPr>
            <a:normAutofit/>
          </a:bodyPr>
          <a:lstStyle/>
          <a:p>
            <a:r>
              <a:rPr lang="en-US" sz="3600" b="1" dirty="0" smtClean="0">
                <a:latin typeface="Garamond" panose="02020404030301010803" pitchFamily="18" charset="0"/>
              </a:rPr>
              <a:t>Sister Cecilia </a:t>
            </a:r>
            <a:r>
              <a:rPr lang="en-US" sz="3600" b="1" dirty="0" smtClean="0">
                <a:latin typeface="Garamond" panose="02020404030301010803" pitchFamily="18" charset="0"/>
              </a:rPr>
              <a:t>Anne Wanner, </a:t>
            </a:r>
            <a:r>
              <a:rPr lang="en-US" sz="3600" b="1" dirty="0" smtClean="0">
                <a:latin typeface="Garamond" panose="02020404030301010803" pitchFamily="18" charset="0"/>
              </a:rPr>
              <a:t>O.P</a:t>
            </a:r>
            <a:r>
              <a:rPr lang="en-US" sz="3600" b="1" dirty="0" smtClean="0">
                <a:latin typeface="Garamond" panose="02020404030301010803" pitchFamily="18" charset="0"/>
              </a:rPr>
              <a:t>.</a:t>
            </a:r>
          </a:p>
          <a:p>
            <a:r>
              <a:rPr lang="en-US" sz="3600" b="1" dirty="0" smtClean="0">
                <a:latin typeface="Garamond" panose="02020404030301010803" pitchFamily="18" charset="0"/>
              </a:rPr>
              <a:t>Middle Tennessee State University</a:t>
            </a:r>
            <a:endParaRPr lang="en-US" sz="3600" b="1" dirty="0">
              <a:latin typeface="Garamond" panose="02020404030301010803" pitchFamily="18" charset="0"/>
            </a:endParaRPr>
          </a:p>
        </p:txBody>
      </p:sp>
      <p:sp>
        <p:nvSpPr>
          <p:cNvPr id="2" name="Title 1"/>
          <p:cNvSpPr>
            <a:spLocks noGrp="1"/>
          </p:cNvSpPr>
          <p:nvPr>
            <p:ph type="ctrTitle"/>
          </p:nvPr>
        </p:nvSpPr>
        <p:spPr/>
        <p:txBody>
          <a:bodyPr/>
          <a:lstStyle/>
          <a:p>
            <a:r>
              <a:rPr lang="en-US" sz="8000" b="1" cap="small" dirty="0" smtClean="0">
                <a:latin typeface="Garamond" panose="02020404030301010803" pitchFamily="18" charset="0"/>
              </a:rPr>
              <a:t>The Art of Questioning</a:t>
            </a:r>
            <a:endParaRPr lang="en-US" sz="8000" b="1" cap="small" dirty="0">
              <a:latin typeface="Garamond" panose="02020404030301010803" pitchFamily="18" charset="0"/>
            </a:endParaRPr>
          </a:p>
        </p:txBody>
      </p:sp>
    </p:spTree>
    <p:extLst>
      <p:ext uri="{BB962C8B-B14F-4D97-AF65-F5344CB8AC3E}">
        <p14:creationId xmlns:p14="http://schemas.microsoft.com/office/powerpoint/2010/main" val="4055530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Questioning:</a:t>
            </a:r>
            <a:br>
              <a:rPr lang="en-US" dirty="0" smtClean="0"/>
            </a:br>
            <a:r>
              <a:rPr lang="en-US" sz="3200" b="0" dirty="0" smtClean="0"/>
              <a:t>Student Dialogue</a:t>
            </a:r>
            <a:endParaRPr lang="en-US" sz="3200" b="0" dirty="0"/>
          </a:p>
        </p:txBody>
      </p:sp>
      <p:sp>
        <p:nvSpPr>
          <p:cNvPr id="5" name="Content Placeholder 4"/>
          <p:cNvSpPr>
            <a:spLocks noGrp="1"/>
          </p:cNvSpPr>
          <p:nvPr>
            <p:ph sz="quarter" idx="13"/>
          </p:nvPr>
        </p:nvSpPr>
        <p:spPr/>
        <p:txBody>
          <a:bodyPr>
            <a:normAutofit/>
          </a:bodyPr>
          <a:lstStyle/>
          <a:p>
            <a:r>
              <a:rPr lang="en-US" dirty="0" smtClean="0"/>
              <a:t>Build on student responses</a:t>
            </a:r>
          </a:p>
          <a:p>
            <a:r>
              <a:rPr lang="en-US" dirty="0" smtClean="0"/>
              <a:t>Encourage student-to-student dialogue</a:t>
            </a:r>
          </a:p>
          <a:p>
            <a:pPr lvl="1"/>
            <a:r>
              <a:rPr lang="en-US" b="0" dirty="0"/>
              <a:t>Can anyone say ______’s idea in a different way</a:t>
            </a:r>
            <a:r>
              <a:rPr lang="en-US" b="0" dirty="0" smtClean="0"/>
              <a:t>?</a:t>
            </a:r>
          </a:p>
          <a:p>
            <a:pPr lvl="1"/>
            <a:endParaRPr lang="en-US" dirty="0" smtClean="0"/>
          </a:p>
          <a:p>
            <a:endParaRPr lang="en-US" dirty="0"/>
          </a:p>
        </p:txBody>
      </p:sp>
    </p:spTree>
    <p:extLst>
      <p:ext uri="{BB962C8B-B14F-4D97-AF65-F5344CB8AC3E}">
        <p14:creationId xmlns:p14="http://schemas.microsoft.com/office/powerpoint/2010/main" val="2727902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C000"/>
                </a:solidFill>
              </a:rPr>
              <a:t>Let’s look at a classroom!</a:t>
            </a:r>
            <a:endParaRPr lang="en-US" sz="3200" b="0" dirty="0">
              <a:solidFill>
                <a:srgbClr val="FFC000"/>
              </a:solidFill>
            </a:endParaRPr>
          </a:p>
        </p:txBody>
      </p:sp>
      <p:sp>
        <p:nvSpPr>
          <p:cNvPr id="5" name="Content Placeholder 4"/>
          <p:cNvSpPr>
            <a:spLocks noGrp="1"/>
          </p:cNvSpPr>
          <p:nvPr>
            <p:ph sz="quarter" idx="13"/>
          </p:nvPr>
        </p:nvSpPr>
        <p:spPr/>
        <p:txBody>
          <a:bodyPr>
            <a:normAutofit/>
          </a:bodyPr>
          <a:lstStyle/>
          <a:p>
            <a:r>
              <a:rPr lang="en-US" dirty="0" smtClean="0"/>
              <a:t>Using video to build questioning skills</a:t>
            </a:r>
          </a:p>
          <a:p>
            <a:pPr lvl="1"/>
            <a:r>
              <a:rPr lang="en-US" dirty="0" smtClean="0"/>
              <a:t>Third-party videos</a:t>
            </a:r>
          </a:p>
          <a:p>
            <a:pPr lvl="1"/>
            <a:r>
              <a:rPr lang="en-US" dirty="0" smtClean="0"/>
              <a:t>Personal videos</a:t>
            </a:r>
          </a:p>
          <a:p>
            <a:pPr lvl="1"/>
            <a:r>
              <a:rPr lang="en-US" dirty="0" smtClean="0"/>
              <a:t>Peer observations</a:t>
            </a:r>
          </a:p>
          <a:p>
            <a:pPr lvl="1"/>
            <a:endParaRPr lang="en-US" dirty="0"/>
          </a:p>
        </p:txBody>
      </p:sp>
    </p:spTree>
    <p:extLst>
      <p:ext uri="{BB962C8B-B14F-4D97-AF65-F5344CB8AC3E}">
        <p14:creationId xmlns:p14="http://schemas.microsoft.com/office/powerpoint/2010/main" val="518814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6"/>
          <p:cNvSpPr txBox="1">
            <a:spLocks noGrp="1"/>
          </p:cNvSpPr>
          <p:nvPr>
            <p:ph type="body" idx="1"/>
          </p:nvPr>
        </p:nvSpPr>
        <p:spPr>
          <a:xfrm>
            <a:off x="457200" y="1885500"/>
            <a:ext cx="8460300" cy="504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latin typeface="Garamond"/>
                <a:ea typeface="Garamond"/>
                <a:cs typeface="Garamond"/>
                <a:sym typeface="Garamond"/>
              </a:rPr>
              <a:t>An online resource designed to provide </a:t>
            </a:r>
            <a:r>
              <a:rPr lang="en-US" sz="2800" dirty="0" smtClean="0">
                <a:latin typeface="Garamond"/>
                <a:ea typeface="Garamond"/>
                <a:cs typeface="Garamond"/>
                <a:sym typeface="Garamond"/>
              </a:rPr>
              <a:t>teachers </a:t>
            </a:r>
            <a:r>
              <a:rPr lang="en-US" sz="2800" dirty="0">
                <a:latin typeface="Garamond"/>
                <a:ea typeface="Garamond"/>
                <a:cs typeface="Garamond"/>
                <a:sym typeface="Garamond"/>
              </a:rPr>
              <a:t>with records of best practice to improve their own teaching including:</a:t>
            </a:r>
            <a:endParaRPr sz="2800" dirty="0"/>
          </a:p>
          <a:p>
            <a:pPr marL="742950" lvl="1" indent="-361950" algn="l" rtl="0">
              <a:spcBef>
                <a:spcPts val="400"/>
              </a:spcBef>
              <a:spcAft>
                <a:spcPts val="0"/>
              </a:spcAft>
              <a:buClr>
                <a:srgbClr val="17365D"/>
              </a:buClr>
              <a:buSzPts val="3200"/>
              <a:buChar char="–"/>
            </a:pPr>
            <a:r>
              <a:rPr lang="en-US" sz="2400" dirty="0">
                <a:latin typeface="Garamond"/>
                <a:ea typeface="Garamond"/>
                <a:cs typeface="Garamond"/>
                <a:sym typeface="Garamond"/>
              </a:rPr>
              <a:t>Videos of Nationally Board certified teachers teaching real lessons in Pre-K through 12 classrooms</a:t>
            </a:r>
            <a:endParaRPr sz="2400" dirty="0"/>
          </a:p>
          <a:p>
            <a:pPr marL="742950" lvl="1" indent="-361950" algn="l" rtl="0">
              <a:spcBef>
                <a:spcPts val="400"/>
              </a:spcBef>
              <a:spcAft>
                <a:spcPts val="0"/>
              </a:spcAft>
              <a:buClr>
                <a:srgbClr val="17365D"/>
              </a:buClr>
              <a:buSzPts val="3200"/>
              <a:buChar char="–"/>
            </a:pPr>
            <a:r>
              <a:rPr lang="en-US" sz="2400" dirty="0">
                <a:latin typeface="Garamond"/>
                <a:ea typeface="Garamond"/>
                <a:cs typeface="Garamond"/>
                <a:sym typeface="Garamond"/>
              </a:rPr>
              <a:t>written commentaries</a:t>
            </a:r>
            <a:endParaRPr sz="2400" dirty="0"/>
          </a:p>
          <a:p>
            <a:pPr marL="742950" lvl="1" indent="-361950" algn="l" rtl="0">
              <a:spcBef>
                <a:spcPts val="400"/>
              </a:spcBef>
              <a:spcAft>
                <a:spcPts val="0"/>
              </a:spcAft>
              <a:buClr>
                <a:srgbClr val="17365D"/>
              </a:buClr>
              <a:buSzPts val="3200"/>
              <a:buChar char="–"/>
            </a:pPr>
            <a:r>
              <a:rPr lang="en-US" sz="2400" dirty="0">
                <a:latin typeface="Garamond"/>
                <a:ea typeface="Garamond"/>
                <a:cs typeface="Garamond"/>
                <a:sym typeface="Garamond"/>
              </a:rPr>
              <a:t>teachers’ notes</a:t>
            </a:r>
            <a:endParaRPr sz="2400" dirty="0">
              <a:latin typeface="Garamond"/>
              <a:ea typeface="Garamond"/>
              <a:cs typeface="Garamond"/>
              <a:sym typeface="Garamond"/>
            </a:endParaRPr>
          </a:p>
          <a:p>
            <a:pPr marL="742950" lvl="1" indent="-361950" algn="l" rtl="0">
              <a:spcBef>
                <a:spcPts val="400"/>
              </a:spcBef>
              <a:spcAft>
                <a:spcPts val="0"/>
              </a:spcAft>
              <a:buClr>
                <a:srgbClr val="17365D"/>
              </a:buClr>
              <a:buSzPts val="3200"/>
              <a:buFont typeface="Garamond"/>
              <a:buChar char="–"/>
            </a:pPr>
            <a:r>
              <a:rPr lang="en-US" sz="2400" dirty="0">
                <a:latin typeface="Garamond"/>
                <a:ea typeface="Garamond"/>
                <a:cs typeface="Garamond"/>
                <a:sym typeface="Garamond"/>
              </a:rPr>
              <a:t>instructional materials</a:t>
            </a:r>
            <a:endParaRPr sz="2400" i="1" dirty="0">
              <a:latin typeface="Garamond"/>
              <a:ea typeface="Garamond"/>
              <a:cs typeface="Garamond"/>
              <a:sym typeface="Garamond"/>
            </a:endParaRPr>
          </a:p>
          <a:p>
            <a:pPr marL="0" lvl="0" indent="0" algn="l" rtl="0">
              <a:spcBef>
                <a:spcPts val="0"/>
              </a:spcBef>
              <a:spcAft>
                <a:spcPts val="0"/>
              </a:spcAft>
              <a:buNone/>
            </a:pPr>
            <a:endParaRPr dirty="0">
              <a:latin typeface="Garamond"/>
              <a:ea typeface="Garamond"/>
              <a:cs typeface="Garamond"/>
              <a:sym typeface="Garamond"/>
            </a:endParaRPr>
          </a:p>
          <a:p>
            <a:pPr marL="0" lvl="0" indent="0" algn="l" rtl="0">
              <a:spcBef>
                <a:spcPts val="480"/>
              </a:spcBef>
              <a:spcAft>
                <a:spcPts val="0"/>
              </a:spcAft>
              <a:buNone/>
            </a:pPr>
            <a:endParaRPr dirty="0"/>
          </a:p>
          <a:p>
            <a:pPr marL="342900" lvl="0" indent="-139700" algn="l" rtl="0">
              <a:spcBef>
                <a:spcPts val="640"/>
              </a:spcBef>
              <a:spcAft>
                <a:spcPts val="0"/>
              </a:spcAft>
              <a:buClr>
                <a:schemeClr val="dk1"/>
              </a:buClr>
              <a:buSzPts val="3200"/>
              <a:buNone/>
            </a:pPr>
            <a:endParaRPr dirty="0">
              <a:latin typeface="Garamond"/>
              <a:ea typeface="Garamond"/>
              <a:cs typeface="Garamond"/>
              <a:sym typeface="Garamond"/>
            </a:endParaRPr>
          </a:p>
        </p:txBody>
      </p:sp>
      <p:pic>
        <p:nvPicPr>
          <p:cNvPr id="115" name="Google Shape;115;p16" descr="Image result for accomplished teaching learning and schools"/>
          <p:cNvPicPr preferRelativeResize="0"/>
          <p:nvPr/>
        </p:nvPicPr>
        <p:blipFill rotWithShape="1">
          <a:blip r:embed="rId3">
            <a:alphaModFix/>
          </a:blip>
          <a:srcRect/>
          <a:stretch/>
        </p:blipFill>
        <p:spPr>
          <a:xfrm>
            <a:off x="1981200" y="152400"/>
            <a:ext cx="5131612" cy="1599723"/>
          </a:xfrm>
          <a:prstGeom prst="rect">
            <a:avLst/>
          </a:prstGeom>
          <a:noFill/>
          <a:ln>
            <a:noFill/>
          </a:ln>
        </p:spPr>
      </p:pic>
    </p:spTree>
    <p:extLst>
      <p:ext uri="{BB962C8B-B14F-4D97-AF65-F5344CB8AC3E}">
        <p14:creationId xmlns:p14="http://schemas.microsoft.com/office/powerpoint/2010/main" val="3033110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9"/>
          <p:cNvSpPr txBox="1">
            <a:spLocks noGrp="1"/>
          </p:cNvSpPr>
          <p:nvPr>
            <p:ph type="title"/>
          </p:nvPr>
        </p:nvSpPr>
        <p:spPr>
          <a:xfrm>
            <a:off x="457200" y="4830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solidFill>
                  <a:srgbClr val="FFC000"/>
                </a:solidFill>
                <a:latin typeface="Garamond"/>
                <a:ea typeface="Garamond"/>
                <a:cs typeface="Garamond"/>
                <a:sym typeface="Garamond"/>
              </a:rPr>
              <a:t>Exploring ATLAS</a:t>
            </a:r>
            <a:endParaRPr sz="4000" b="1" dirty="0">
              <a:solidFill>
                <a:srgbClr val="FFC000"/>
              </a:solidFill>
              <a:latin typeface="Garamond"/>
              <a:ea typeface="Garamond"/>
              <a:cs typeface="Garamond"/>
              <a:sym typeface="Garamond"/>
            </a:endParaRP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93" t="10635" r="13482" b="4921"/>
          <a:stretch/>
        </p:blipFill>
        <p:spPr bwMode="auto">
          <a:xfrm>
            <a:off x="228600" y="1201568"/>
            <a:ext cx="8763000" cy="5504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225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r>
              <a:rPr lang="en-US" dirty="0" smtClean="0"/>
              <a:t>Analyzing a Lesson</a:t>
            </a:r>
            <a:endParaRPr lang="en-US" dirty="0"/>
          </a:p>
        </p:txBody>
      </p:sp>
      <p:sp>
        <p:nvSpPr>
          <p:cNvPr id="3" name="Content Placeholder 2"/>
          <p:cNvSpPr>
            <a:spLocks noGrp="1"/>
          </p:cNvSpPr>
          <p:nvPr>
            <p:ph sz="quarter" idx="13"/>
          </p:nvPr>
        </p:nvSpPr>
        <p:spPr>
          <a:xfrm>
            <a:off x="381000" y="1600200"/>
            <a:ext cx="8382000" cy="4114800"/>
          </a:xfrm>
        </p:spPr>
        <p:txBody>
          <a:bodyPr>
            <a:noAutofit/>
          </a:bodyPr>
          <a:lstStyle/>
          <a:p>
            <a:r>
              <a:rPr lang="en-US" sz="1900" dirty="0" smtClean="0">
                <a:solidFill>
                  <a:srgbClr val="FFC000"/>
                </a:solidFill>
              </a:rPr>
              <a:t>9</a:t>
            </a:r>
            <a:r>
              <a:rPr lang="en-US" sz="1900" baseline="30000" dirty="0" smtClean="0">
                <a:solidFill>
                  <a:srgbClr val="FFC000"/>
                </a:solidFill>
              </a:rPr>
              <a:t>th</a:t>
            </a:r>
            <a:r>
              <a:rPr lang="en-US" sz="1900" dirty="0" smtClean="0">
                <a:solidFill>
                  <a:srgbClr val="FFC000"/>
                </a:solidFill>
              </a:rPr>
              <a:t> Grade Algebra</a:t>
            </a:r>
          </a:p>
          <a:p>
            <a:r>
              <a:rPr lang="en-US" sz="1900" dirty="0" smtClean="0">
                <a:solidFill>
                  <a:srgbClr val="FFC000"/>
                </a:solidFill>
              </a:rPr>
              <a:t>Understanding Polynomials Algebraically, Numerically, and Graphically</a:t>
            </a:r>
          </a:p>
          <a:p>
            <a:r>
              <a:rPr lang="en-US" sz="1900" dirty="0" smtClean="0"/>
              <a:t>ATLAS Case #1015</a:t>
            </a:r>
          </a:p>
          <a:p>
            <a:r>
              <a:rPr lang="en-US" sz="1900" b="0" dirty="0"/>
              <a:t>In this case the teacher is facilitating student groups while they use computer software to deepen their understanding of polynomials, communicating and justifying their knowledge with each other</a:t>
            </a:r>
            <a:r>
              <a:rPr lang="en-US" sz="1900" b="0" dirty="0" smtClean="0"/>
              <a:t>.</a:t>
            </a:r>
          </a:p>
          <a:p>
            <a:r>
              <a:rPr lang="en-US" sz="1900" b="0" dirty="0" smtClean="0"/>
              <a:t>Goals </a:t>
            </a:r>
            <a:r>
              <a:rPr lang="en-US" sz="1900" b="0" dirty="0"/>
              <a:t>for this </a:t>
            </a:r>
            <a:r>
              <a:rPr lang="en-US" sz="1900" b="0" dirty="0" smtClean="0"/>
              <a:t>lesson: </a:t>
            </a:r>
            <a:r>
              <a:rPr lang="en-US" sz="1900" b="0" dirty="0"/>
              <a:t>1) to recognize the degree of a polynomial in factored form; 2) to discover the relationship between the zeros of a polynomial and its factors; 3) discover the relationship between the zeros and the y-intercept; 4) find the effect of the </a:t>
            </a:r>
            <a:r>
              <a:rPr lang="en-US" sz="1900" b="0" dirty="0" smtClean="0"/>
              <a:t>leading </a:t>
            </a:r>
            <a:r>
              <a:rPr lang="en-US" sz="1900" b="0" dirty="0"/>
              <a:t>coefficient on the graph and the y-intercept; 5) find the behavior at the zeros when a factor appears multiple times (multiplicity).</a:t>
            </a:r>
            <a:endParaRPr lang="en-US" sz="1900" dirty="0"/>
          </a:p>
        </p:txBody>
      </p:sp>
    </p:spTree>
    <p:extLst>
      <p:ext uri="{BB962C8B-B14F-4D97-AF65-F5344CB8AC3E}">
        <p14:creationId xmlns:p14="http://schemas.microsoft.com/office/powerpoint/2010/main" val="3590372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r>
              <a:rPr lang="en-US" dirty="0" smtClean="0"/>
              <a:t>Analyzing a Lesson</a:t>
            </a:r>
            <a:endParaRPr lang="en-US" dirty="0"/>
          </a:p>
        </p:txBody>
      </p:sp>
      <p:sp>
        <p:nvSpPr>
          <p:cNvPr id="3" name="Content Placeholder 2"/>
          <p:cNvSpPr>
            <a:spLocks noGrp="1"/>
          </p:cNvSpPr>
          <p:nvPr>
            <p:ph sz="quarter" idx="13"/>
          </p:nvPr>
        </p:nvSpPr>
        <p:spPr>
          <a:xfrm>
            <a:off x="381000" y="1600200"/>
            <a:ext cx="8382000" cy="4114800"/>
          </a:xfrm>
        </p:spPr>
        <p:txBody>
          <a:bodyPr>
            <a:noAutofit/>
          </a:bodyPr>
          <a:lstStyle/>
          <a:p>
            <a:r>
              <a:rPr lang="en-US" sz="1900" dirty="0" smtClean="0">
                <a:solidFill>
                  <a:srgbClr val="FFC000"/>
                </a:solidFill>
              </a:rPr>
              <a:t>3</a:t>
            </a:r>
            <a:r>
              <a:rPr lang="en-US" sz="1900" baseline="30000" dirty="0" smtClean="0">
                <a:solidFill>
                  <a:srgbClr val="FFC000"/>
                </a:solidFill>
              </a:rPr>
              <a:t>rd</a:t>
            </a:r>
            <a:r>
              <a:rPr lang="en-US" sz="1900" dirty="0" smtClean="0">
                <a:solidFill>
                  <a:srgbClr val="FFC000"/>
                </a:solidFill>
              </a:rPr>
              <a:t> Grade Math</a:t>
            </a:r>
          </a:p>
          <a:p>
            <a:r>
              <a:rPr lang="en-US" sz="1900" dirty="0" smtClean="0">
                <a:solidFill>
                  <a:srgbClr val="FFC000"/>
                </a:solidFill>
              </a:rPr>
              <a:t>Multiplication</a:t>
            </a:r>
          </a:p>
          <a:p>
            <a:r>
              <a:rPr lang="en-US" sz="1900" dirty="0" smtClean="0"/>
              <a:t>Inside Mathematics Videos</a:t>
            </a:r>
            <a:endParaRPr lang="en-US" sz="1900" dirty="0" smtClean="0">
              <a:hlinkClick r:id="rId3"/>
            </a:endParaRPr>
          </a:p>
          <a:p>
            <a:pPr lvl="1"/>
            <a:r>
              <a:rPr lang="en-US" sz="1900" dirty="0" smtClean="0">
                <a:hlinkClick r:id="rId3"/>
              </a:rPr>
              <a:t>http</a:t>
            </a:r>
            <a:r>
              <a:rPr lang="en-US" sz="1900" dirty="0">
                <a:hlinkClick r:id="rId3"/>
              </a:rPr>
              <a:t>://</a:t>
            </a:r>
            <a:r>
              <a:rPr lang="en-US" sz="1900" dirty="0" smtClean="0">
                <a:hlinkClick r:id="rId3"/>
              </a:rPr>
              <a:t>www.insidemathematics.org/classroom-videos/number-talks/3rd-grade-math-one-digit-by-two-digit-multiplication/number-talk-part-1</a:t>
            </a:r>
            <a:endParaRPr lang="en-US" sz="1900" dirty="0" smtClean="0"/>
          </a:p>
          <a:p>
            <a:r>
              <a:rPr lang="en-US" b="0" dirty="0"/>
              <a:t>In this number talk, Mia </a:t>
            </a:r>
            <a:r>
              <a:rPr lang="en-US" b="0" dirty="0" err="1"/>
              <a:t>Buljan</a:t>
            </a:r>
            <a:r>
              <a:rPr lang="en-US" b="0" dirty="0"/>
              <a:t> engages her third grade learners with a one-digit by two-digit multiplication problem, 5x14. She comments that her students have shown that while some numbers are easier for them to decompose (for example, tens and fives), with other numbers it is more difficult for students to mentally identify “friendly” numbers to use to help solve the problem. She invites students to share the different solutions they found, and then defend their thinking.</a:t>
            </a:r>
            <a:endParaRPr lang="en-US" sz="1900" dirty="0"/>
          </a:p>
        </p:txBody>
      </p:sp>
    </p:spTree>
    <p:extLst>
      <p:ext uri="{BB962C8B-B14F-4D97-AF65-F5344CB8AC3E}">
        <p14:creationId xmlns:p14="http://schemas.microsoft.com/office/powerpoint/2010/main" val="35724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p:cNvSpPr>
          <p:nvPr/>
        </p:nvSpPr>
        <p:spPr>
          <a:xfrm>
            <a:off x="1219200" y="4648200"/>
            <a:ext cx="6400800" cy="9906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1800" kern="1200" spc="30" baseline="0">
                <a:solidFill>
                  <a:schemeClr val="tx1">
                    <a:tint val="75000"/>
                  </a:schemeClr>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600" kern="1200" spc="30" baseline="0">
                <a:solidFill>
                  <a:schemeClr val="tx1">
                    <a:tint val="75000"/>
                  </a:schemeClr>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400" kern="1200" spc="30" baseline="0">
                <a:solidFill>
                  <a:schemeClr val="tx1">
                    <a:tint val="75000"/>
                  </a:schemeClr>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400" kern="1200" spc="30" baseline="0">
                <a:solidFill>
                  <a:schemeClr val="tx1">
                    <a:tint val="75000"/>
                  </a:schemeClr>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400" kern="1200">
                <a:solidFill>
                  <a:schemeClr val="tx1">
                    <a:tint val="75000"/>
                  </a:schemeClr>
                </a:solidFill>
                <a:latin typeface="+mn-lt"/>
                <a:ea typeface="+mn-ea"/>
                <a:cs typeface="+mn-cs"/>
              </a:defRPr>
            </a:lvl9pPr>
          </a:lstStyle>
          <a:p>
            <a:pPr algn="ctr"/>
            <a:r>
              <a:rPr lang="en-US" sz="4400" i="1" dirty="0" smtClean="0">
                <a:latin typeface="Garamond" panose="02020404030301010803" pitchFamily="18" charset="0"/>
              </a:rPr>
              <a:t>~ Josef Albers</a:t>
            </a:r>
            <a:endParaRPr lang="en-US" sz="4400" i="1" dirty="0">
              <a:latin typeface="Garamond" panose="02020404030301010803" pitchFamily="18" charset="0"/>
            </a:endParaRPr>
          </a:p>
        </p:txBody>
      </p:sp>
      <p:sp>
        <p:nvSpPr>
          <p:cNvPr id="5" name="Title 2"/>
          <p:cNvSpPr txBox="1">
            <a:spLocks/>
          </p:cNvSpPr>
          <p:nvPr/>
        </p:nvSpPr>
        <p:spPr>
          <a:xfrm>
            <a:off x="609600" y="1752600"/>
            <a:ext cx="8153400" cy="302131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200" b="0" i="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cap="none" dirty="0" smtClean="0">
                <a:latin typeface="Garamond" panose="02020404030301010803" pitchFamily="18" charset="0"/>
              </a:rPr>
              <a:t>“Good teaching is more a giving of </a:t>
            </a:r>
            <a:r>
              <a:rPr lang="en-US" sz="4800" b="1" cap="none" dirty="0" smtClean="0">
                <a:solidFill>
                  <a:srgbClr val="FF0000"/>
                </a:solidFill>
                <a:latin typeface="Garamond" panose="02020404030301010803" pitchFamily="18" charset="0"/>
              </a:rPr>
              <a:t>right questions </a:t>
            </a:r>
            <a:r>
              <a:rPr lang="en-US" sz="4800" b="1" cap="none" dirty="0" smtClean="0">
                <a:latin typeface="Garamond" panose="02020404030301010803" pitchFamily="18" charset="0"/>
              </a:rPr>
              <a:t>than a giving of right answers.”</a:t>
            </a:r>
            <a:endParaRPr lang="en-US" sz="4800" b="1" cap="none" dirty="0">
              <a:latin typeface="Garamond" panose="02020404030301010803" pitchFamily="18" charset="0"/>
            </a:endParaRPr>
          </a:p>
        </p:txBody>
      </p:sp>
    </p:spTree>
    <p:extLst>
      <p:ext uri="{BB962C8B-B14F-4D97-AF65-F5344CB8AC3E}">
        <p14:creationId xmlns:p14="http://schemas.microsoft.com/office/powerpoint/2010/main" val="2704081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886200"/>
            <a:ext cx="7239000" cy="1752600"/>
          </a:xfrm>
        </p:spPr>
        <p:txBody>
          <a:bodyPr>
            <a:normAutofit fontScale="92500" lnSpcReduction="20000"/>
          </a:bodyPr>
          <a:lstStyle/>
          <a:p>
            <a:r>
              <a:rPr lang="en-US" sz="3600" b="1" dirty="0" smtClean="0">
                <a:latin typeface="Garamond" panose="02020404030301010803" pitchFamily="18" charset="0"/>
              </a:rPr>
              <a:t>Sister Cecilia </a:t>
            </a:r>
            <a:r>
              <a:rPr lang="en-US" sz="3600" b="1" dirty="0" smtClean="0">
                <a:latin typeface="Garamond" panose="02020404030301010803" pitchFamily="18" charset="0"/>
              </a:rPr>
              <a:t>Anne Wanner, </a:t>
            </a:r>
            <a:r>
              <a:rPr lang="en-US" sz="3600" b="1" dirty="0" smtClean="0">
                <a:latin typeface="Garamond" panose="02020404030301010803" pitchFamily="18" charset="0"/>
              </a:rPr>
              <a:t>O.P</a:t>
            </a:r>
            <a:r>
              <a:rPr lang="en-US" sz="3600" b="1" dirty="0" smtClean="0">
                <a:latin typeface="Garamond" panose="02020404030301010803" pitchFamily="18" charset="0"/>
              </a:rPr>
              <a:t>.</a:t>
            </a:r>
          </a:p>
          <a:p>
            <a:r>
              <a:rPr lang="en-US" sz="3600" b="1" dirty="0" smtClean="0">
                <a:latin typeface="Garamond" panose="02020404030301010803" pitchFamily="18" charset="0"/>
                <a:hlinkClick r:id="rId2"/>
              </a:rPr>
              <a:t>sjw3u@mtmail.mtsu.edu</a:t>
            </a:r>
            <a:r>
              <a:rPr lang="en-US" sz="3600" b="1" dirty="0" smtClean="0">
                <a:latin typeface="Garamond" panose="02020404030301010803" pitchFamily="18" charset="0"/>
              </a:rPr>
              <a:t> </a:t>
            </a:r>
            <a:endParaRPr lang="en-US" sz="3600" b="1" dirty="0" smtClean="0">
              <a:latin typeface="Garamond" panose="02020404030301010803" pitchFamily="18" charset="0"/>
            </a:endParaRPr>
          </a:p>
          <a:p>
            <a:r>
              <a:rPr lang="en-US" sz="3600" b="1" dirty="0" smtClean="0">
                <a:latin typeface="Garamond" panose="02020404030301010803" pitchFamily="18" charset="0"/>
              </a:rPr>
              <a:t>Middle Tennessee State University</a:t>
            </a:r>
            <a:endParaRPr lang="en-US" sz="3600" b="1" dirty="0">
              <a:latin typeface="Garamond" panose="02020404030301010803" pitchFamily="18" charset="0"/>
            </a:endParaRPr>
          </a:p>
        </p:txBody>
      </p:sp>
      <p:sp>
        <p:nvSpPr>
          <p:cNvPr id="2" name="Title 1"/>
          <p:cNvSpPr>
            <a:spLocks noGrp="1"/>
          </p:cNvSpPr>
          <p:nvPr>
            <p:ph type="ctrTitle"/>
          </p:nvPr>
        </p:nvSpPr>
        <p:spPr/>
        <p:txBody>
          <a:bodyPr/>
          <a:lstStyle/>
          <a:p>
            <a:r>
              <a:rPr lang="en-US" sz="8000" b="1" cap="small" dirty="0" smtClean="0">
                <a:latin typeface="Garamond" panose="02020404030301010803" pitchFamily="18" charset="0"/>
              </a:rPr>
              <a:t>The Art of Questioning</a:t>
            </a:r>
            <a:endParaRPr lang="en-US" sz="8000" b="1" cap="small" dirty="0">
              <a:latin typeface="Garamond" panose="02020404030301010803" pitchFamily="18" charset="0"/>
            </a:endParaRPr>
          </a:p>
        </p:txBody>
      </p:sp>
    </p:spTree>
    <p:extLst>
      <p:ext uri="{BB962C8B-B14F-4D97-AF65-F5344CB8AC3E}">
        <p14:creationId xmlns:p14="http://schemas.microsoft.com/office/powerpoint/2010/main" val="1250045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eacher questioning qu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093198"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16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you use Questioning </a:t>
            </a:r>
            <a:br>
              <a:rPr lang="en-US" dirty="0" smtClean="0"/>
            </a:br>
            <a:r>
              <a:rPr lang="en-US" dirty="0" smtClean="0"/>
              <a:t>in your classroom?</a:t>
            </a:r>
            <a:endParaRPr lang="en-US" dirty="0"/>
          </a:p>
        </p:txBody>
      </p:sp>
      <p:sp>
        <p:nvSpPr>
          <p:cNvPr id="5" name="Content Placeholder 4"/>
          <p:cNvSpPr>
            <a:spLocks noGrp="1"/>
          </p:cNvSpPr>
          <p:nvPr>
            <p:ph sz="quarter" idx="13"/>
          </p:nvPr>
        </p:nvSpPr>
        <p:spPr/>
        <p:txBody>
          <a:bodyPr>
            <a:normAutofit/>
          </a:bodyPr>
          <a:lstStyle/>
          <a:p>
            <a:r>
              <a:rPr lang="en-US" i="1" dirty="0" smtClean="0"/>
              <a:t>Think-pair-share</a:t>
            </a:r>
          </a:p>
          <a:p>
            <a:r>
              <a:rPr lang="en-US" dirty="0" smtClean="0"/>
              <a:t>What role do questions currently play in your classroom?</a:t>
            </a:r>
          </a:p>
          <a:p>
            <a:r>
              <a:rPr lang="en-US" dirty="0" smtClean="0"/>
              <a:t>What kind of questions do you typically ask?</a:t>
            </a:r>
          </a:p>
          <a:p>
            <a:r>
              <a:rPr lang="en-US" dirty="0" smtClean="0"/>
              <a:t>How do you envision a classroom that employs strong questioning?</a:t>
            </a:r>
            <a:endParaRPr lang="en-US" dirty="0"/>
          </a:p>
        </p:txBody>
      </p:sp>
    </p:spTree>
    <p:extLst>
      <p:ext uri="{BB962C8B-B14F-4D97-AF65-F5344CB8AC3E}">
        <p14:creationId xmlns:p14="http://schemas.microsoft.com/office/powerpoint/2010/main" val="289078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eacher questioning qu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439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64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Questioning: </a:t>
            </a:r>
            <a:br>
              <a:rPr lang="en-US" dirty="0" smtClean="0"/>
            </a:br>
            <a:r>
              <a:rPr lang="en-US" dirty="0" smtClean="0"/>
              <a:t>Keep the Goal in Sight</a:t>
            </a:r>
            <a:endParaRPr lang="en-US" dirty="0"/>
          </a:p>
        </p:txBody>
      </p:sp>
      <p:sp>
        <p:nvSpPr>
          <p:cNvPr id="5" name="Content Placeholder 4"/>
          <p:cNvSpPr>
            <a:spLocks noGrp="1"/>
          </p:cNvSpPr>
          <p:nvPr>
            <p:ph sz="quarter" idx="13"/>
          </p:nvPr>
        </p:nvSpPr>
        <p:spPr/>
        <p:txBody>
          <a:bodyPr>
            <a:normAutofit/>
          </a:bodyPr>
          <a:lstStyle/>
          <a:p>
            <a:r>
              <a:rPr lang="en-US" dirty="0" smtClean="0"/>
              <a:t>What is the mathematical goal of the lesson?</a:t>
            </a:r>
          </a:p>
          <a:p>
            <a:pPr lvl="1"/>
            <a:r>
              <a:rPr lang="en-US" dirty="0" smtClean="0"/>
              <a:t>Always keep this in mind!</a:t>
            </a:r>
          </a:p>
          <a:p>
            <a:r>
              <a:rPr lang="en-US" dirty="0"/>
              <a:t>Importance of wait time</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756028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Questioning:</a:t>
            </a:r>
            <a:br>
              <a:rPr lang="en-US" dirty="0" smtClean="0"/>
            </a:br>
            <a:r>
              <a:rPr lang="en-US" dirty="0" smtClean="0"/>
              <a:t>Essential Questions</a:t>
            </a:r>
            <a:endParaRPr lang="en-US" dirty="0"/>
          </a:p>
        </p:txBody>
      </p:sp>
      <p:sp>
        <p:nvSpPr>
          <p:cNvPr id="5" name="Content Placeholder 4"/>
          <p:cNvSpPr>
            <a:spLocks noGrp="1"/>
          </p:cNvSpPr>
          <p:nvPr>
            <p:ph sz="quarter" idx="13"/>
          </p:nvPr>
        </p:nvSpPr>
        <p:spPr/>
        <p:txBody>
          <a:bodyPr>
            <a:normAutofit/>
          </a:bodyPr>
          <a:lstStyle/>
          <a:p>
            <a:r>
              <a:rPr lang="en-US" dirty="0" smtClean="0"/>
              <a:t>What are the “essential questions” of the lesson?</a:t>
            </a:r>
          </a:p>
          <a:p>
            <a:pPr lvl="1"/>
            <a:r>
              <a:rPr lang="en-US" dirty="0" smtClean="0"/>
              <a:t>Plan these out ahead of time</a:t>
            </a:r>
          </a:p>
          <a:p>
            <a:pPr lvl="1"/>
            <a:r>
              <a:rPr lang="en-US" dirty="0" smtClean="0"/>
              <a:t>Purposeful</a:t>
            </a:r>
          </a:p>
          <a:p>
            <a:pPr lvl="1"/>
            <a:r>
              <a:rPr lang="en-US" dirty="0" smtClean="0"/>
              <a:t>Aligned with instructional goals</a:t>
            </a:r>
          </a:p>
          <a:p>
            <a:pPr lvl="1"/>
            <a:r>
              <a:rPr lang="en-US" dirty="0" err="1" smtClean="0"/>
              <a:t>Scaffolded</a:t>
            </a:r>
            <a:endParaRPr lang="en-US" dirty="0" smtClean="0"/>
          </a:p>
          <a:p>
            <a:pPr lvl="1"/>
            <a:endParaRPr lang="en-US" dirty="0" smtClean="0"/>
          </a:p>
          <a:p>
            <a:endParaRPr lang="en-US" dirty="0"/>
          </a:p>
        </p:txBody>
      </p:sp>
    </p:spTree>
    <p:extLst>
      <p:ext uri="{BB962C8B-B14F-4D97-AF65-F5344CB8AC3E}">
        <p14:creationId xmlns:p14="http://schemas.microsoft.com/office/powerpoint/2010/main" val="455997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Questioning:</a:t>
            </a:r>
            <a:br>
              <a:rPr lang="en-US" dirty="0" smtClean="0"/>
            </a:br>
            <a:r>
              <a:rPr lang="en-US" dirty="0" smtClean="0"/>
              <a:t>Building Connections</a:t>
            </a:r>
            <a:endParaRPr lang="en-US" dirty="0"/>
          </a:p>
        </p:txBody>
      </p:sp>
      <p:sp>
        <p:nvSpPr>
          <p:cNvPr id="5" name="Content Placeholder 4"/>
          <p:cNvSpPr>
            <a:spLocks noGrp="1"/>
          </p:cNvSpPr>
          <p:nvPr>
            <p:ph sz="quarter" idx="13"/>
          </p:nvPr>
        </p:nvSpPr>
        <p:spPr/>
        <p:txBody>
          <a:bodyPr>
            <a:normAutofit/>
          </a:bodyPr>
          <a:lstStyle/>
          <a:p>
            <a:r>
              <a:rPr lang="en-US" dirty="0" smtClean="0"/>
              <a:t>Make connections</a:t>
            </a:r>
          </a:p>
          <a:p>
            <a:pPr lvl="1"/>
            <a:r>
              <a:rPr lang="en-US" b="0" dirty="0"/>
              <a:t>How does your answer fit into the big picture of what we are discussing</a:t>
            </a:r>
            <a:r>
              <a:rPr lang="en-US" b="0" dirty="0" smtClean="0"/>
              <a:t>?</a:t>
            </a:r>
          </a:p>
          <a:p>
            <a:pPr lvl="1"/>
            <a:endParaRPr lang="en-US" dirty="0" smtClean="0"/>
          </a:p>
          <a:p>
            <a:endParaRPr lang="en-US" dirty="0"/>
          </a:p>
        </p:txBody>
      </p:sp>
    </p:spTree>
    <p:extLst>
      <p:ext uri="{BB962C8B-B14F-4D97-AF65-F5344CB8AC3E}">
        <p14:creationId xmlns:p14="http://schemas.microsoft.com/office/powerpoint/2010/main" val="362006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Questioning:</a:t>
            </a:r>
            <a:br>
              <a:rPr lang="en-US" dirty="0" smtClean="0"/>
            </a:br>
            <a:r>
              <a:rPr lang="en-US" sz="3200" b="0" dirty="0" smtClean="0"/>
              <a:t>Multiple Solution Paths</a:t>
            </a:r>
            <a:endParaRPr lang="en-US" sz="3200" b="0" dirty="0"/>
          </a:p>
        </p:txBody>
      </p:sp>
      <p:sp>
        <p:nvSpPr>
          <p:cNvPr id="5" name="Content Placeholder 4"/>
          <p:cNvSpPr>
            <a:spLocks noGrp="1"/>
          </p:cNvSpPr>
          <p:nvPr>
            <p:ph sz="quarter" idx="13"/>
          </p:nvPr>
        </p:nvSpPr>
        <p:spPr/>
        <p:txBody>
          <a:bodyPr>
            <a:normAutofit/>
          </a:bodyPr>
          <a:lstStyle/>
          <a:p>
            <a:r>
              <a:rPr lang="en-US" b="0" dirty="0" smtClean="0"/>
              <a:t>Elicit alternative ideas and strategies</a:t>
            </a:r>
          </a:p>
          <a:p>
            <a:pPr lvl="1"/>
            <a:r>
              <a:rPr lang="en-US" b="0" dirty="0"/>
              <a:t>What is another way to approach this problem?</a:t>
            </a:r>
          </a:p>
          <a:p>
            <a:pPr lvl="1"/>
            <a:r>
              <a:rPr lang="en-US" b="0" dirty="0"/>
              <a:t>What are some different ways of thinking about this?</a:t>
            </a:r>
          </a:p>
          <a:p>
            <a:pPr lvl="1"/>
            <a:endParaRPr lang="en-US" dirty="0" smtClean="0"/>
          </a:p>
          <a:p>
            <a:endParaRPr lang="en-US" dirty="0"/>
          </a:p>
        </p:txBody>
      </p:sp>
    </p:spTree>
    <p:extLst>
      <p:ext uri="{BB962C8B-B14F-4D97-AF65-F5344CB8AC3E}">
        <p14:creationId xmlns:p14="http://schemas.microsoft.com/office/powerpoint/2010/main" val="1406407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Questioning:</a:t>
            </a:r>
            <a:br>
              <a:rPr lang="en-US" dirty="0" smtClean="0"/>
            </a:br>
            <a:r>
              <a:rPr lang="en-US" sz="3200" b="0" dirty="0"/>
              <a:t>When a student answers incorrectly …</a:t>
            </a:r>
          </a:p>
        </p:txBody>
      </p:sp>
      <p:sp>
        <p:nvSpPr>
          <p:cNvPr id="5" name="Content Placeholder 4"/>
          <p:cNvSpPr>
            <a:spLocks noGrp="1"/>
          </p:cNvSpPr>
          <p:nvPr>
            <p:ph sz="quarter" idx="13"/>
          </p:nvPr>
        </p:nvSpPr>
        <p:spPr/>
        <p:txBody>
          <a:bodyPr>
            <a:normAutofit/>
          </a:bodyPr>
          <a:lstStyle/>
          <a:p>
            <a:r>
              <a:rPr lang="en-US" b="0" dirty="0" smtClean="0"/>
              <a:t>Say </a:t>
            </a:r>
            <a:r>
              <a:rPr lang="en-US" b="0" dirty="0"/>
              <a:t>more about that…</a:t>
            </a:r>
          </a:p>
          <a:p>
            <a:r>
              <a:rPr lang="en-US" b="0" dirty="0"/>
              <a:t>What do you mean when you say…?</a:t>
            </a:r>
          </a:p>
          <a:p>
            <a:r>
              <a:rPr lang="en-US" b="0" dirty="0"/>
              <a:t>Can you say that in another way or provide an example</a:t>
            </a:r>
            <a:r>
              <a:rPr lang="en-US" b="0" dirty="0" smtClean="0"/>
              <a:t>?</a:t>
            </a:r>
            <a:endParaRPr lang="en-US" b="0" dirty="0"/>
          </a:p>
          <a:p>
            <a:pPr lvl="1"/>
            <a:endParaRPr lang="en-US" dirty="0" smtClean="0"/>
          </a:p>
          <a:p>
            <a:endParaRPr lang="en-US" dirty="0"/>
          </a:p>
        </p:txBody>
      </p:sp>
    </p:spTree>
    <p:extLst>
      <p:ext uri="{BB962C8B-B14F-4D97-AF65-F5344CB8AC3E}">
        <p14:creationId xmlns:p14="http://schemas.microsoft.com/office/powerpoint/2010/main" val="828039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299</TotalTime>
  <Words>556</Words>
  <Application>Microsoft Office PowerPoint</Application>
  <PresentationFormat>On-screen Show (4:3)</PresentationFormat>
  <Paragraphs>76</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Garamond</vt:lpstr>
      <vt:lpstr>Horizon</vt:lpstr>
      <vt:lpstr>The Art of Questioning</vt:lpstr>
      <vt:lpstr>PowerPoint Presentation</vt:lpstr>
      <vt:lpstr>How do you use Questioning  in your classroom?</vt:lpstr>
      <vt:lpstr>PowerPoint Presentation</vt:lpstr>
      <vt:lpstr>Questioning:  Keep the Goal in Sight</vt:lpstr>
      <vt:lpstr>Questioning: Essential Questions</vt:lpstr>
      <vt:lpstr>Questioning: Building Connections</vt:lpstr>
      <vt:lpstr>Questioning: Multiple Solution Paths</vt:lpstr>
      <vt:lpstr>Questioning: When a student answers incorrectly …</vt:lpstr>
      <vt:lpstr>Questioning: Student Dialogue</vt:lpstr>
      <vt:lpstr>Let’s look at a classroom!</vt:lpstr>
      <vt:lpstr>PowerPoint Presentation</vt:lpstr>
      <vt:lpstr>Exploring ATLAS</vt:lpstr>
      <vt:lpstr>Analyzing a Lesson</vt:lpstr>
      <vt:lpstr>Analyzing a Lesson</vt:lpstr>
      <vt:lpstr>PowerPoint Presentation</vt:lpstr>
      <vt:lpstr>The Art of Questioning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Sister Cecilia Anne, O.P.</dc:creator>
  <cp:lastModifiedBy>Sarah  Wanner</cp:lastModifiedBy>
  <cp:revision>34</cp:revision>
  <dcterms:created xsi:type="dcterms:W3CDTF">2018-07-10T15:09:29Z</dcterms:created>
  <dcterms:modified xsi:type="dcterms:W3CDTF">2019-02-22T18:51:36Z</dcterms:modified>
</cp:coreProperties>
</file>