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48" r:id="rId4"/>
  </p:sldMasterIdLst>
  <p:notesMasterIdLst>
    <p:notesMasterId r:id="rId25"/>
  </p:notesMasterIdLst>
  <p:sldIdLst>
    <p:sldId id="277" r:id="rId5"/>
    <p:sldId id="279" r:id="rId6"/>
    <p:sldId id="290" r:id="rId7"/>
    <p:sldId id="297" r:id="rId8"/>
    <p:sldId id="288" r:id="rId9"/>
    <p:sldId id="292" r:id="rId10"/>
    <p:sldId id="296" r:id="rId11"/>
    <p:sldId id="291" r:id="rId12"/>
    <p:sldId id="280" r:id="rId13"/>
    <p:sldId id="281" r:id="rId14"/>
    <p:sldId id="289" r:id="rId15"/>
    <p:sldId id="298" r:id="rId16"/>
    <p:sldId id="287" r:id="rId17"/>
    <p:sldId id="293" r:id="rId18"/>
    <p:sldId id="282" r:id="rId19"/>
    <p:sldId id="283" r:id="rId20"/>
    <p:sldId id="284" r:id="rId21"/>
    <p:sldId id="285" r:id="rId22"/>
    <p:sldId id="295" r:id="rId23"/>
    <p:sldId id="286"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8B06C1-AB15-15EC-1864-415FA51F1DC3}" v="347" dt="2020-02-22T00:40:43.530"/>
    <p1510:client id="{681F173A-F3FB-43E7-A0C2-9A0F2595DE7B}" v="361" dt="2020-02-21T22:09:47.455"/>
    <p1510:client id="{A2A76B19-8A18-E253-249C-52763555D8DE}" v="6" dt="2020-02-21T22:11:07.0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62" y="12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https://austinpeay-my.sharepoint.com/personal/daltonm_apsu_edu/Documents/a%20more%20equitable%20distribution%20of%20grade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austinpeay-my.sharepoint.com/personal/daltonm_apsu_edu/Documents/a%20more%20equitable%20distribution%20of%20grade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austinpeay-my.sharepoint.com/personal/daltonm_apsu_edu/Documents/a%20more%20equitable%20distribution%20of%20grades.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ysClr val="windowText" lastClr="000000"/>
                </a:solidFill>
                <a:latin typeface="+mn-lt"/>
                <a:ea typeface="+mn-ea"/>
                <a:cs typeface="+mn-cs"/>
              </a:defRPr>
            </a:pPr>
            <a:r>
              <a:rPr lang="en-US" sz="1800" b="1">
                <a:solidFill>
                  <a:sysClr val="windowText" lastClr="000000"/>
                </a:solidFill>
              </a:rPr>
              <a:t>GRADE SCALE:    A</a:t>
            </a:r>
            <a:r>
              <a:rPr lang="en-US" sz="1800" b="1" baseline="0">
                <a:solidFill>
                  <a:sysClr val="windowText" lastClr="000000"/>
                </a:solidFill>
              </a:rPr>
              <a:t> = 90 - 100</a:t>
            </a:r>
            <a:r>
              <a:rPr lang="en-US" sz="1800" b="1">
                <a:solidFill>
                  <a:sysClr val="windowText" lastClr="000000"/>
                </a:solidFill>
              </a:rPr>
              <a:t> </a:t>
            </a:r>
          </a:p>
        </c:rich>
      </c:tx>
      <c:overlay val="0"/>
      <c:spPr>
        <a:noFill/>
        <a:ln>
          <a:noFill/>
        </a:ln>
        <a:effectLst/>
      </c:spPr>
      <c:txPr>
        <a:bodyPr rot="0" spcFirstLastPara="1" vertOverflow="ellipsis" vert="horz" wrap="square" anchor="ctr" anchorCtr="1"/>
        <a:lstStyle/>
        <a:p>
          <a:pPr>
            <a:defRPr sz="1800" b="0" i="0" u="none" strike="noStrike" kern="1200" spc="0" baseline="0">
              <a:solidFill>
                <a:sysClr val="windowText" lastClr="000000"/>
              </a:solidFill>
              <a:latin typeface="+mn-lt"/>
              <a:ea typeface="+mn-ea"/>
              <a:cs typeface="+mn-cs"/>
            </a:defRPr>
          </a:pPr>
          <a:endParaRPr lang="en-US"/>
        </a:p>
      </c:txPr>
    </c:title>
    <c:autoTitleDeleted val="0"/>
    <c:plotArea>
      <c:layout>
        <c:manualLayout>
          <c:layoutTarget val="inner"/>
          <c:xMode val="edge"/>
          <c:yMode val="edge"/>
          <c:x val="0.35413156893471853"/>
          <c:y val="0.17171307194848068"/>
          <c:w val="0.56778286435125846"/>
          <c:h val="0.76295822397200364"/>
        </c:manualLayout>
      </c:layout>
      <c:pieChart>
        <c:varyColors val="1"/>
        <c:ser>
          <c:idx val="0"/>
          <c:order val="0"/>
          <c:dPt>
            <c:idx val="0"/>
            <c:bubble3D val="0"/>
            <c:spPr>
              <a:solidFill>
                <a:srgbClr val="00B050"/>
              </a:solidFill>
              <a:ln w="19050">
                <a:solidFill>
                  <a:schemeClr val="lt1"/>
                </a:solidFill>
              </a:ln>
              <a:effectLst/>
            </c:spPr>
            <c:extLst>
              <c:ext xmlns:c16="http://schemas.microsoft.com/office/drawing/2014/chart" uri="{C3380CC4-5D6E-409C-BE32-E72D297353CC}">
                <c16:uniqueId val="{00000001-27BB-4A53-B2ED-0FD954E01F29}"/>
              </c:ext>
            </c:extLst>
          </c:dPt>
          <c:dPt>
            <c:idx val="1"/>
            <c:bubble3D val="0"/>
            <c:spPr>
              <a:solidFill>
                <a:srgbClr val="00B0F0"/>
              </a:solidFill>
              <a:ln w="19050">
                <a:solidFill>
                  <a:schemeClr val="lt1"/>
                </a:solidFill>
              </a:ln>
              <a:effectLst/>
            </c:spPr>
            <c:extLst>
              <c:ext xmlns:c16="http://schemas.microsoft.com/office/drawing/2014/chart" uri="{C3380CC4-5D6E-409C-BE32-E72D297353CC}">
                <c16:uniqueId val="{00000003-27BB-4A53-B2ED-0FD954E01F29}"/>
              </c:ext>
            </c:extLst>
          </c:dPt>
          <c:dPt>
            <c:idx val="2"/>
            <c:bubble3D val="0"/>
            <c:spPr>
              <a:solidFill>
                <a:srgbClr val="FFFF00"/>
              </a:solidFill>
              <a:ln w="19050">
                <a:solidFill>
                  <a:schemeClr val="lt1"/>
                </a:solidFill>
              </a:ln>
              <a:effectLst/>
            </c:spPr>
            <c:extLst>
              <c:ext xmlns:c16="http://schemas.microsoft.com/office/drawing/2014/chart" uri="{C3380CC4-5D6E-409C-BE32-E72D297353CC}">
                <c16:uniqueId val="{00000005-27BB-4A53-B2ED-0FD954E01F29}"/>
              </c:ext>
            </c:extLst>
          </c:dPt>
          <c:dPt>
            <c:idx val="3"/>
            <c:bubble3D val="0"/>
            <c:spPr>
              <a:solidFill>
                <a:srgbClr val="FFC000"/>
              </a:solidFill>
              <a:ln w="19050">
                <a:solidFill>
                  <a:schemeClr val="lt1"/>
                </a:solidFill>
              </a:ln>
              <a:effectLst/>
            </c:spPr>
            <c:extLst>
              <c:ext xmlns:c16="http://schemas.microsoft.com/office/drawing/2014/chart" uri="{C3380CC4-5D6E-409C-BE32-E72D297353CC}">
                <c16:uniqueId val="{00000007-27BB-4A53-B2ED-0FD954E01F29}"/>
              </c:ext>
            </c:extLst>
          </c:dPt>
          <c:dPt>
            <c:idx val="4"/>
            <c:bubble3D val="0"/>
            <c:spPr>
              <a:solidFill>
                <a:srgbClr val="FF0000"/>
              </a:solidFill>
              <a:ln w="19050">
                <a:solidFill>
                  <a:schemeClr val="lt1"/>
                </a:solidFill>
              </a:ln>
              <a:effectLst/>
            </c:spPr>
            <c:extLst>
              <c:ext xmlns:c16="http://schemas.microsoft.com/office/drawing/2014/chart" uri="{C3380CC4-5D6E-409C-BE32-E72D297353CC}">
                <c16:uniqueId val="{00000009-27BB-4A53-B2ED-0FD954E01F29}"/>
              </c:ext>
            </c:extLst>
          </c:dPt>
          <c:cat>
            <c:strRef>
              <c:f>Sheet1!$A$33:$A$37</c:f>
              <c:strCache>
                <c:ptCount val="5"/>
                <c:pt idx="0">
                  <c:v>A  90 - 100</c:v>
                </c:pt>
                <c:pt idx="1">
                  <c:v>B  80-89</c:v>
                </c:pt>
                <c:pt idx="2">
                  <c:v>C  70-79</c:v>
                </c:pt>
                <c:pt idx="3">
                  <c:v>D  60-69</c:v>
                </c:pt>
                <c:pt idx="4">
                  <c:v>F   0 -59</c:v>
                </c:pt>
              </c:strCache>
            </c:strRef>
          </c:cat>
          <c:val>
            <c:numRef>
              <c:f>Sheet1!$B$33:$B$37</c:f>
              <c:numCache>
                <c:formatCode>General</c:formatCode>
                <c:ptCount val="5"/>
                <c:pt idx="0">
                  <c:v>11</c:v>
                </c:pt>
                <c:pt idx="1">
                  <c:v>10</c:v>
                </c:pt>
                <c:pt idx="2">
                  <c:v>10</c:v>
                </c:pt>
                <c:pt idx="3">
                  <c:v>10</c:v>
                </c:pt>
                <c:pt idx="4">
                  <c:v>60</c:v>
                </c:pt>
              </c:numCache>
            </c:numRef>
          </c:val>
          <c:extLst>
            <c:ext xmlns:c16="http://schemas.microsoft.com/office/drawing/2014/chart" uri="{C3380CC4-5D6E-409C-BE32-E72D297353CC}">
              <c16:uniqueId val="{0000000A-27BB-4A53-B2ED-0FD954E01F29}"/>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1.5321959755030612E-2"/>
          <c:y val="0.17187445319335079"/>
          <c:w val="0.29200152192278178"/>
          <c:h val="0.61053295421405662"/>
        </c:manualLayout>
      </c:layout>
      <c:overlay val="0"/>
      <c:spPr>
        <a:noFill/>
        <a:ln>
          <a:noFill/>
        </a:ln>
        <a:effectLst/>
      </c:spPr>
      <c:txPr>
        <a:bodyPr rot="0" spcFirstLastPara="1" vertOverflow="ellipsis" vert="horz" wrap="square" anchor="ctr" anchorCtr="1"/>
        <a:lstStyle/>
        <a:p>
          <a:pPr>
            <a:defRPr sz="18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solidFill>
      <a:schemeClr val="tx1"/>
    </a:solidFill>
    <a:ln w="9525" cap="flat" cmpd="sng" algn="ctr">
      <a:solidFill>
        <a:schemeClr val="accent1">
          <a:lumMod val="50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bg1"/>
                </a:solidFill>
                <a:latin typeface="+mn-lt"/>
                <a:ea typeface="+mn-ea"/>
                <a:cs typeface="+mn-cs"/>
              </a:defRPr>
            </a:pPr>
            <a:r>
              <a:rPr lang="en-US" sz="1800" b="1">
                <a:solidFill>
                  <a:schemeClr val="bg1"/>
                </a:solidFill>
              </a:rPr>
              <a:t>GRADE</a:t>
            </a:r>
            <a:r>
              <a:rPr lang="en-US" sz="1800" b="1" baseline="0">
                <a:solidFill>
                  <a:schemeClr val="bg1"/>
                </a:solidFill>
              </a:rPr>
              <a:t> SCALE:       A = 93 - 100</a:t>
            </a:r>
          </a:p>
        </c:rich>
      </c:tx>
      <c:layout>
        <c:manualLayout>
          <c:xMode val="edge"/>
          <c:yMode val="edge"/>
          <c:x val="0.20653636941644504"/>
          <c:y val="4.4962286143791233E-2"/>
        </c:manualLayout>
      </c:layout>
      <c:overlay val="0"/>
      <c:spPr>
        <a:noFill/>
        <a:ln>
          <a:noFill/>
        </a:ln>
        <a:effectLst/>
      </c:spPr>
      <c:txPr>
        <a:bodyPr rot="0" spcFirstLastPara="1" vertOverflow="ellipsis" vert="horz" wrap="square" anchor="ctr" anchorCtr="1"/>
        <a:lstStyle/>
        <a:p>
          <a:pPr>
            <a:defRPr sz="1800" b="1" i="0" u="none" strike="noStrike" kern="1200" spc="0" baseline="0">
              <a:solidFill>
                <a:schemeClr val="bg1"/>
              </a:solidFill>
              <a:latin typeface="+mn-lt"/>
              <a:ea typeface="+mn-ea"/>
              <a:cs typeface="+mn-cs"/>
            </a:defRPr>
          </a:pPr>
          <a:endParaRPr lang="en-US"/>
        </a:p>
      </c:txPr>
    </c:title>
    <c:autoTitleDeleted val="0"/>
    <c:plotArea>
      <c:layout>
        <c:manualLayout>
          <c:layoutTarget val="inner"/>
          <c:xMode val="edge"/>
          <c:yMode val="edge"/>
          <c:x val="0.38715021936126598"/>
          <c:y val="0.16708333333333336"/>
          <c:w val="0.53713545806963159"/>
          <c:h val="0.76653725575969667"/>
        </c:manualLayout>
      </c:layout>
      <c:pieChart>
        <c:varyColors val="1"/>
        <c:ser>
          <c:idx val="0"/>
          <c:order val="0"/>
          <c:dPt>
            <c:idx val="0"/>
            <c:bubble3D val="0"/>
            <c:spPr>
              <a:solidFill>
                <a:srgbClr val="00B050"/>
              </a:solidFill>
              <a:ln w="19050">
                <a:solidFill>
                  <a:schemeClr val="lt1"/>
                </a:solidFill>
              </a:ln>
              <a:effectLst/>
            </c:spPr>
            <c:extLst>
              <c:ext xmlns:c16="http://schemas.microsoft.com/office/drawing/2014/chart" uri="{C3380CC4-5D6E-409C-BE32-E72D297353CC}">
                <c16:uniqueId val="{00000001-333A-48EA-AE2B-6FD3C2523663}"/>
              </c:ext>
            </c:extLst>
          </c:dPt>
          <c:dPt>
            <c:idx val="1"/>
            <c:bubble3D val="0"/>
            <c:spPr>
              <a:solidFill>
                <a:srgbClr val="00B0F0"/>
              </a:solidFill>
              <a:ln w="19050">
                <a:solidFill>
                  <a:schemeClr val="lt1"/>
                </a:solidFill>
              </a:ln>
              <a:effectLst/>
            </c:spPr>
            <c:extLst>
              <c:ext xmlns:c16="http://schemas.microsoft.com/office/drawing/2014/chart" uri="{C3380CC4-5D6E-409C-BE32-E72D297353CC}">
                <c16:uniqueId val="{00000003-333A-48EA-AE2B-6FD3C2523663}"/>
              </c:ext>
            </c:extLst>
          </c:dPt>
          <c:dPt>
            <c:idx val="2"/>
            <c:bubble3D val="0"/>
            <c:spPr>
              <a:solidFill>
                <a:srgbClr val="FFFF00"/>
              </a:solidFill>
              <a:ln w="19050">
                <a:solidFill>
                  <a:schemeClr val="lt1"/>
                </a:solidFill>
              </a:ln>
              <a:effectLst/>
            </c:spPr>
            <c:extLst>
              <c:ext xmlns:c16="http://schemas.microsoft.com/office/drawing/2014/chart" uri="{C3380CC4-5D6E-409C-BE32-E72D297353CC}">
                <c16:uniqueId val="{00000005-333A-48EA-AE2B-6FD3C2523663}"/>
              </c:ext>
            </c:extLst>
          </c:dPt>
          <c:dPt>
            <c:idx val="3"/>
            <c:bubble3D val="0"/>
            <c:spPr>
              <a:solidFill>
                <a:srgbClr val="FFC000"/>
              </a:solidFill>
              <a:ln w="19050">
                <a:solidFill>
                  <a:schemeClr val="lt1"/>
                </a:solidFill>
              </a:ln>
              <a:effectLst/>
            </c:spPr>
            <c:extLst>
              <c:ext xmlns:c16="http://schemas.microsoft.com/office/drawing/2014/chart" uri="{C3380CC4-5D6E-409C-BE32-E72D297353CC}">
                <c16:uniqueId val="{00000007-333A-48EA-AE2B-6FD3C2523663}"/>
              </c:ext>
            </c:extLst>
          </c:dPt>
          <c:dPt>
            <c:idx val="4"/>
            <c:bubble3D val="0"/>
            <c:spPr>
              <a:solidFill>
                <a:srgbClr val="FF0000"/>
              </a:solidFill>
              <a:ln w="19050">
                <a:solidFill>
                  <a:schemeClr val="lt1"/>
                </a:solidFill>
              </a:ln>
              <a:effectLst/>
            </c:spPr>
            <c:extLst>
              <c:ext xmlns:c16="http://schemas.microsoft.com/office/drawing/2014/chart" uri="{C3380CC4-5D6E-409C-BE32-E72D297353CC}">
                <c16:uniqueId val="{00000009-333A-48EA-AE2B-6FD3C2523663}"/>
              </c:ext>
            </c:extLst>
          </c:dPt>
          <c:cat>
            <c:strRef>
              <c:f>Sheet1!$A$18:$A$22</c:f>
              <c:strCache>
                <c:ptCount val="5"/>
                <c:pt idx="0">
                  <c:v>A   93 - 100</c:v>
                </c:pt>
                <c:pt idx="1">
                  <c:v>B   85 - 92</c:v>
                </c:pt>
                <c:pt idx="2">
                  <c:v>C   77 - 84</c:v>
                </c:pt>
                <c:pt idx="3">
                  <c:v>D  70 - 76</c:v>
                </c:pt>
                <c:pt idx="4">
                  <c:v>F   0 - 69</c:v>
                </c:pt>
              </c:strCache>
            </c:strRef>
          </c:cat>
          <c:val>
            <c:numRef>
              <c:f>Sheet1!$B$18:$B$22</c:f>
              <c:numCache>
                <c:formatCode>General</c:formatCode>
                <c:ptCount val="5"/>
                <c:pt idx="0">
                  <c:v>8</c:v>
                </c:pt>
                <c:pt idx="1">
                  <c:v>8</c:v>
                </c:pt>
                <c:pt idx="2">
                  <c:v>8</c:v>
                </c:pt>
                <c:pt idx="3">
                  <c:v>7</c:v>
                </c:pt>
                <c:pt idx="4">
                  <c:v>70</c:v>
                </c:pt>
              </c:numCache>
            </c:numRef>
          </c:val>
          <c:extLst>
            <c:ext xmlns:c16="http://schemas.microsoft.com/office/drawing/2014/chart" uri="{C3380CC4-5D6E-409C-BE32-E72D297353CC}">
              <c16:uniqueId val="{0000000A-333A-48EA-AE2B-6FD3C2523663}"/>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2.8993051866646836E-2"/>
          <c:y val="0.20891137268258211"/>
          <c:w val="0.34191811630563934"/>
          <c:h val="0.62442184310294546"/>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bg1"/>
              </a:solidFill>
              <a:latin typeface="+mn-lt"/>
              <a:ea typeface="+mn-ea"/>
              <a:cs typeface="+mn-cs"/>
            </a:defRPr>
          </a:pPr>
          <a:endParaRPr lang="en-US"/>
        </a:p>
      </c:txPr>
    </c:legend>
    <c:plotVisOnly val="1"/>
    <c:dispBlanksAs val="gap"/>
    <c:showDLblsOverMax val="0"/>
  </c:chart>
  <c:spPr>
    <a:solidFill>
      <a:schemeClr val="tx1"/>
    </a:solidFill>
    <a:ln w="9525" cap="flat" cmpd="sng" algn="ctr">
      <a:solidFill>
        <a:schemeClr val="accent1">
          <a:lumMod val="50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ysClr val="windowText" lastClr="000000"/>
                </a:solidFill>
                <a:latin typeface="+mn-lt"/>
                <a:ea typeface="+mn-ea"/>
                <a:cs typeface="+mn-cs"/>
              </a:defRPr>
            </a:pPr>
            <a:r>
              <a:rPr lang="en-US" sz="1800" b="1">
                <a:solidFill>
                  <a:sysClr val="windowText" lastClr="000000"/>
                </a:solidFill>
              </a:rPr>
              <a:t>A More Equitable Distribution of Grades</a:t>
            </a:r>
          </a:p>
        </c:rich>
      </c:tx>
      <c:layout/>
      <c:overlay val="0"/>
      <c:spPr>
        <a:noFill/>
        <a:ln>
          <a:noFill/>
        </a:ln>
        <a:effectLst/>
      </c:spPr>
      <c:txPr>
        <a:bodyPr rot="0" spcFirstLastPara="1" vertOverflow="ellipsis" vert="horz" wrap="square" anchor="ctr" anchorCtr="1"/>
        <a:lstStyle/>
        <a:p>
          <a:pPr>
            <a:defRPr sz="1800" b="0" i="0" u="none" strike="noStrike" kern="1200" spc="0" baseline="0">
              <a:solidFill>
                <a:sysClr val="windowText" lastClr="000000"/>
              </a:solidFill>
              <a:latin typeface="+mn-lt"/>
              <a:ea typeface="+mn-ea"/>
              <a:cs typeface="+mn-cs"/>
            </a:defRPr>
          </a:pPr>
          <a:endParaRPr lang="en-US"/>
        </a:p>
      </c:txPr>
    </c:title>
    <c:autoTitleDeleted val="0"/>
    <c:plotArea>
      <c:layout>
        <c:manualLayout>
          <c:layoutTarget val="inner"/>
          <c:xMode val="edge"/>
          <c:yMode val="edge"/>
          <c:x val="0.40856484542485627"/>
          <c:y val="0.24157407407407408"/>
          <c:w val="0.51535546606292548"/>
          <c:h val="0.70324547973170037"/>
        </c:manualLayout>
      </c:layout>
      <c:pieChart>
        <c:varyColors val="1"/>
        <c:ser>
          <c:idx val="0"/>
          <c:order val="0"/>
          <c:dPt>
            <c:idx val="0"/>
            <c:bubble3D val="0"/>
            <c:spPr>
              <a:solidFill>
                <a:srgbClr val="00B050"/>
              </a:solidFill>
              <a:ln w="19050">
                <a:solidFill>
                  <a:schemeClr val="lt1"/>
                </a:solidFill>
              </a:ln>
              <a:effectLst/>
            </c:spPr>
            <c:extLst>
              <c:ext xmlns:c16="http://schemas.microsoft.com/office/drawing/2014/chart" uri="{C3380CC4-5D6E-409C-BE32-E72D297353CC}">
                <c16:uniqueId val="{00000001-F99A-4B0A-AF37-1623F8FA26CB}"/>
              </c:ext>
            </c:extLst>
          </c:dPt>
          <c:dPt>
            <c:idx val="1"/>
            <c:bubble3D val="0"/>
            <c:spPr>
              <a:solidFill>
                <a:srgbClr val="00B0F0"/>
              </a:solidFill>
              <a:ln w="19050">
                <a:solidFill>
                  <a:schemeClr val="lt1"/>
                </a:solidFill>
              </a:ln>
              <a:effectLst/>
            </c:spPr>
            <c:extLst>
              <c:ext xmlns:c16="http://schemas.microsoft.com/office/drawing/2014/chart" uri="{C3380CC4-5D6E-409C-BE32-E72D297353CC}">
                <c16:uniqueId val="{00000003-F99A-4B0A-AF37-1623F8FA26CB}"/>
              </c:ext>
            </c:extLst>
          </c:dPt>
          <c:dPt>
            <c:idx val="2"/>
            <c:bubble3D val="0"/>
            <c:spPr>
              <a:solidFill>
                <a:srgbClr val="FFFF00"/>
              </a:solidFill>
              <a:ln w="19050">
                <a:solidFill>
                  <a:schemeClr val="lt1"/>
                </a:solidFill>
              </a:ln>
              <a:effectLst/>
            </c:spPr>
            <c:extLst>
              <c:ext xmlns:c16="http://schemas.microsoft.com/office/drawing/2014/chart" uri="{C3380CC4-5D6E-409C-BE32-E72D297353CC}">
                <c16:uniqueId val="{00000005-F99A-4B0A-AF37-1623F8FA26CB}"/>
              </c:ext>
            </c:extLst>
          </c:dPt>
          <c:dPt>
            <c:idx val="3"/>
            <c:bubble3D val="0"/>
            <c:spPr>
              <a:solidFill>
                <a:srgbClr val="FFC000"/>
              </a:solidFill>
              <a:ln w="19050">
                <a:solidFill>
                  <a:schemeClr val="lt1"/>
                </a:solidFill>
              </a:ln>
              <a:effectLst/>
            </c:spPr>
            <c:extLst>
              <c:ext xmlns:c16="http://schemas.microsoft.com/office/drawing/2014/chart" uri="{C3380CC4-5D6E-409C-BE32-E72D297353CC}">
                <c16:uniqueId val="{00000007-F99A-4B0A-AF37-1623F8FA26CB}"/>
              </c:ext>
            </c:extLst>
          </c:dPt>
          <c:dPt>
            <c:idx val="4"/>
            <c:bubble3D val="0"/>
            <c:spPr>
              <a:solidFill>
                <a:srgbClr val="FF0000"/>
              </a:solidFill>
              <a:ln w="19050">
                <a:solidFill>
                  <a:schemeClr val="lt1"/>
                </a:solidFill>
              </a:ln>
              <a:effectLst/>
            </c:spPr>
            <c:extLst>
              <c:ext xmlns:c16="http://schemas.microsoft.com/office/drawing/2014/chart" uri="{C3380CC4-5D6E-409C-BE32-E72D297353CC}">
                <c16:uniqueId val="{00000009-F99A-4B0A-AF37-1623F8FA26CB}"/>
              </c:ext>
            </c:extLst>
          </c:dPt>
          <c:cat>
            <c:strRef>
              <c:f>Sheet1!$A$2:$A$6</c:f>
              <c:strCache>
                <c:ptCount val="5"/>
                <c:pt idx="0">
                  <c:v>A</c:v>
                </c:pt>
                <c:pt idx="1">
                  <c:v>B</c:v>
                </c:pt>
                <c:pt idx="2">
                  <c:v>C</c:v>
                </c:pt>
                <c:pt idx="3">
                  <c:v>D</c:v>
                </c:pt>
                <c:pt idx="4">
                  <c:v>F</c:v>
                </c:pt>
              </c:strCache>
            </c:strRef>
          </c:cat>
          <c:val>
            <c:numRef>
              <c:f>Sheet1!$B$2:$B$6</c:f>
              <c:numCache>
                <c:formatCode>General</c:formatCode>
                <c:ptCount val="5"/>
                <c:pt idx="0">
                  <c:v>10</c:v>
                </c:pt>
                <c:pt idx="1">
                  <c:v>10</c:v>
                </c:pt>
                <c:pt idx="2">
                  <c:v>10</c:v>
                </c:pt>
                <c:pt idx="3">
                  <c:v>10</c:v>
                </c:pt>
                <c:pt idx="4">
                  <c:v>10</c:v>
                </c:pt>
              </c:numCache>
            </c:numRef>
          </c:val>
          <c:extLst>
            <c:ext xmlns:c16="http://schemas.microsoft.com/office/drawing/2014/chart" uri="{C3380CC4-5D6E-409C-BE32-E72D297353CC}">
              <c16:uniqueId val="{0000000A-F99A-4B0A-AF37-1623F8FA26CB}"/>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8.7743650364315154E-2"/>
          <c:y val="0.1626151939340916"/>
          <c:w val="0.13558136482939631"/>
          <c:h val="0.80960702828813069"/>
        </c:manualLayout>
      </c:layout>
      <c:overlay val="0"/>
      <c:spPr>
        <a:noFill/>
        <a:ln>
          <a:noFill/>
        </a:ln>
        <a:effectLst/>
      </c:spPr>
      <c:txPr>
        <a:bodyPr rot="0" spcFirstLastPara="1" vertOverflow="ellipsis" vert="horz" wrap="square" anchor="ctr" anchorCtr="1"/>
        <a:lstStyle/>
        <a:p>
          <a:pPr>
            <a:defRPr sz="24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solidFill>
      <a:schemeClr val="tx1"/>
    </a:solidFill>
    <a:ln w="9525" cap="flat" cmpd="sng" algn="ctr">
      <a:solidFill>
        <a:schemeClr val="accent1">
          <a:lumMod val="50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351D79-B8E1-487B-8D72-00C180B9E471}"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0B593A0A-AC4C-44BB-8772-4E71F4C9BB47}">
      <dgm:prSet phldrT="[Text]"/>
      <dgm:spPr/>
      <dgm:t>
        <a:bodyPr/>
        <a:lstStyle/>
        <a:p>
          <a:r>
            <a:rPr lang="en-US"/>
            <a:t>State Testing</a:t>
          </a:r>
        </a:p>
      </dgm:t>
    </dgm:pt>
    <dgm:pt modelId="{25C539D4-CFB3-4A99-8BE0-C3A7174DBB55}" type="parTrans" cxnId="{26308085-9A88-4D28-8AD6-202E6635ECEC}">
      <dgm:prSet/>
      <dgm:spPr/>
      <dgm:t>
        <a:bodyPr/>
        <a:lstStyle/>
        <a:p>
          <a:endParaRPr lang="en-US"/>
        </a:p>
      </dgm:t>
    </dgm:pt>
    <dgm:pt modelId="{057F23D3-DBEB-42C7-81B9-7CA55908739A}" type="sibTrans" cxnId="{26308085-9A88-4D28-8AD6-202E6635ECEC}">
      <dgm:prSet/>
      <dgm:spPr/>
      <dgm:t>
        <a:bodyPr/>
        <a:lstStyle/>
        <a:p>
          <a:endParaRPr lang="en-US"/>
        </a:p>
      </dgm:t>
    </dgm:pt>
    <dgm:pt modelId="{490B95A9-BC22-4E65-A94B-4A4B755DD906}">
      <dgm:prSet phldrT="[Text]"/>
      <dgm:spPr/>
      <dgm:t>
        <a:bodyPr/>
        <a:lstStyle/>
        <a:p>
          <a:r>
            <a:rPr lang="en-US"/>
            <a:t>District Benchmark Testing</a:t>
          </a:r>
        </a:p>
      </dgm:t>
    </dgm:pt>
    <dgm:pt modelId="{3345CA93-3861-4F18-830F-7E79398DC5B3}" type="parTrans" cxnId="{FEFFB9C9-2045-448F-8E58-1BA3F8A95F0E}">
      <dgm:prSet/>
      <dgm:spPr/>
      <dgm:t>
        <a:bodyPr/>
        <a:lstStyle/>
        <a:p>
          <a:endParaRPr lang="en-US"/>
        </a:p>
      </dgm:t>
    </dgm:pt>
    <dgm:pt modelId="{F862D629-95A9-4E76-97E8-3054F0241E05}" type="sibTrans" cxnId="{FEFFB9C9-2045-448F-8E58-1BA3F8A95F0E}">
      <dgm:prSet/>
      <dgm:spPr/>
      <dgm:t>
        <a:bodyPr/>
        <a:lstStyle/>
        <a:p>
          <a:endParaRPr lang="en-US"/>
        </a:p>
      </dgm:t>
    </dgm:pt>
    <dgm:pt modelId="{5DE49361-9BA2-42F6-90A1-91A348C1CD45}">
      <dgm:prSet phldrT="[Text]"/>
      <dgm:spPr/>
      <dgm:t>
        <a:bodyPr/>
        <a:lstStyle/>
        <a:p>
          <a:r>
            <a:rPr lang="en-US"/>
            <a:t>Schools Common Unit Tests</a:t>
          </a:r>
        </a:p>
      </dgm:t>
    </dgm:pt>
    <dgm:pt modelId="{E90133BC-F1E9-4D18-9555-8D3BF7709100}" type="parTrans" cxnId="{2F6F36A4-AD49-4CC4-8F6F-0B4478D0121F}">
      <dgm:prSet/>
      <dgm:spPr/>
      <dgm:t>
        <a:bodyPr/>
        <a:lstStyle/>
        <a:p>
          <a:endParaRPr lang="en-US"/>
        </a:p>
      </dgm:t>
    </dgm:pt>
    <dgm:pt modelId="{29B21444-01CF-4751-A1BB-5D5A71A008F8}" type="sibTrans" cxnId="{2F6F36A4-AD49-4CC4-8F6F-0B4478D0121F}">
      <dgm:prSet/>
      <dgm:spPr/>
      <dgm:t>
        <a:bodyPr/>
        <a:lstStyle/>
        <a:p>
          <a:endParaRPr lang="en-US"/>
        </a:p>
      </dgm:t>
    </dgm:pt>
    <dgm:pt modelId="{FF25820B-F7DD-4CB0-8076-3EC719D33BAC}">
      <dgm:prSet phldrT="[Text]"/>
      <dgm:spPr/>
      <dgm:t>
        <a:bodyPr/>
        <a:lstStyle/>
        <a:p>
          <a:r>
            <a:rPr lang="en-US"/>
            <a:t>Teacher testing to prep students</a:t>
          </a:r>
        </a:p>
      </dgm:t>
    </dgm:pt>
    <dgm:pt modelId="{108A2A9F-9FDE-4788-94CB-9FE4D4D1837F}" type="parTrans" cxnId="{80F2823B-8FE7-4846-81FA-5F5C2E274B41}">
      <dgm:prSet/>
      <dgm:spPr/>
      <dgm:t>
        <a:bodyPr/>
        <a:lstStyle/>
        <a:p>
          <a:endParaRPr lang="en-US"/>
        </a:p>
      </dgm:t>
    </dgm:pt>
    <dgm:pt modelId="{7C3A26F2-E6B7-4057-9739-53977510ED0D}" type="sibTrans" cxnId="{80F2823B-8FE7-4846-81FA-5F5C2E274B41}">
      <dgm:prSet/>
      <dgm:spPr/>
      <dgm:t>
        <a:bodyPr/>
        <a:lstStyle/>
        <a:p>
          <a:endParaRPr lang="en-US"/>
        </a:p>
      </dgm:t>
    </dgm:pt>
    <dgm:pt modelId="{D1151694-B375-478B-BC36-277AA0CF14B4}" type="pres">
      <dgm:prSet presAssocID="{E3351D79-B8E1-487B-8D72-00C180B9E471}" presName="cycle" presStyleCnt="0">
        <dgm:presLayoutVars>
          <dgm:dir/>
          <dgm:resizeHandles val="exact"/>
        </dgm:presLayoutVars>
      </dgm:prSet>
      <dgm:spPr/>
      <dgm:t>
        <a:bodyPr/>
        <a:lstStyle/>
        <a:p>
          <a:endParaRPr lang="en-US"/>
        </a:p>
      </dgm:t>
    </dgm:pt>
    <dgm:pt modelId="{4270ECB5-1D18-490D-B1C3-8D6E84DB4E3B}" type="pres">
      <dgm:prSet presAssocID="{0B593A0A-AC4C-44BB-8772-4E71F4C9BB47}" presName="dummy" presStyleCnt="0"/>
      <dgm:spPr/>
    </dgm:pt>
    <dgm:pt modelId="{8BA570A7-0F41-426D-B4A1-8C69F282B574}" type="pres">
      <dgm:prSet presAssocID="{0B593A0A-AC4C-44BB-8772-4E71F4C9BB47}" presName="node" presStyleLbl="revTx" presStyleIdx="0" presStyleCnt="4">
        <dgm:presLayoutVars>
          <dgm:bulletEnabled val="1"/>
        </dgm:presLayoutVars>
      </dgm:prSet>
      <dgm:spPr/>
      <dgm:t>
        <a:bodyPr/>
        <a:lstStyle/>
        <a:p>
          <a:endParaRPr lang="en-US"/>
        </a:p>
      </dgm:t>
    </dgm:pt>
    <dgm:pt modelId="{8D738C88-D544-45D1-8231-419347A71E80}" type="pres">
      <dgm:prSet presAssocID="{057F23D3-DBEB-42C7-81B9-7CA55908739A}" presName="sibTrans" presStyleLbl="node1" presStyleIdx="0" presStyleCnt="4"/>
      <dgm:spPr/>
      <dgm:t>
        <a:bodyPr/>
        <a:lstStyle/>
        <a:p>
          <a:endParaRPr lang="en-US"/>
        </a:p>
      </dgm:t>
    </dgm:pt>
    <dgm:pt modelId="{1C987F69-D3C6-49A4-A291-635CBF82A59C}" type="pres">
      <dgm:prSet presAssocID="{490B95A9-BC22-4E65-A94B-4A4B755DD906}" presName="dummy" presStyleCnt="0"/>
      <dgm:spPr/>
    </dgm:pt>
    <dgm:pt modelId="{AE908711-5771-4F3E-983C-8B9BA0B6B829}" type="pres">
      <dgm:prSet presAssocID="{490B95A9-BC22-4E65-A94B-4A4B755DD906}" presName="node" presStyleLbl="revTx" presStyleIdx="1" presStyleCnt="4">
        <dgm:presLayoutVars>
          <dgm:bulletEnabled val="1"/>
        </dgm:presLayoutVars>
      </dgm:prSet>
      <dgm:spPr/>
      <dgm:t>
        <a:bodyPr/>
        <a:lstStyle/>
        <a:p>
          <a:endParaRPr lang="en-US"/>
        </a:p>
      </dgm:t>
    </dgm:pt>
    <dgm:pt modelId="{6BF05901-16A3-4E4C-AF4B-8501FDE95474}" type="pres">
      <dgm:prSet presAssocID="{F862D629-95A9-4E76-97E8-3054F0241E05}" presName="sibTrans" presStyleLbl="node1" presStyleIdx="1" presStyleCnt="4"/>
      <dgm:spPr/>
      <dgm:t>
        <a:bodyPr/>
        <a:lstStyle/>
        <a:p>
          <a:endParaRPr lang="en-US"/>
        </a:p>
      </dgm:t>
    </dgm:pt>
    <dgm:pt modelId="{3379FC29-223D-45DA-81D1-DD3E6EB6DF82}" type="pres">
      <dgm:prSet presAssocID="{5DE49361-9BA2-42F6-90A1-91A348C1CD45}" presName="dummy" presStyleCnt="0"/>
      <dgm:spPr/>
    </dgm:pt>
    <dgm:pt modelId="{266E3DBE-0B28-4C6A-9AB5-3C8D2DBE8D86}" type="pres">
      <dgm:prSet presAssocID="{5DE49361-9BA2-42F6-90A1-91A348C1CD45}" presName="node" presStyleLbl="revTx" presStyleIdx="2" presStyleCnt="4">
        <dgm:presLayoutVars>
          <dgm:bulletEnabled val="1"/>
        </dgm:presLayoutVars>
      </dgm:prSet>
      <dgm:spPr/>
      <dgm:t>
        <a:bodyPr/>
        <a:lstStyle/>
        <a:p>
          <a:endParaRPr lang="en-US"/>
        </a:p>
      </dgm:t>
    </dgm:pt>
    <dgm:pt modelId="{4266CDDC-C5C2-4B71-84C1-8547C546733B}" type="pres">
      <dgm:prSet presAssocID="{29B21444-01CF-4751-A1BB-5D5A71A008F8}" presName="sibTrans" presStyleLbl="node1" presStyleIdx="2" presStyleCnt="4"/>
      <dgm:spPr/>
      <dgm:t>
        <a:bodyPr/>
        <a:lstStyle/>
        <a:p>
          <a:endParaRPr lang="en-US"/>
        </a:p>
      </dgm:t>
    </dgm:pt>
    <dgm:pt modelId="{91F2F407-1510-48EB-AE9A-BF3374667A13}" type="pres">
      <dgm:prSet presAssocID="{FF25820B-F7DD-4CB0-8076-3EC719D33BAC}" presName="dummy" presStyleCnt="0"/>
      <dgm:spPr/>
    </dgm:pt>
    <dgm:pt modelId="{07515119-8934-4616-810C-1EAB3ECF8FE2}" type="pres">
      <dgm:prSet presAssocID="{FF25820B-F7DD-4CB0-8076-3EC719D33BAC}" presName="node" presStyleLbl="revTx" presStyleIdx="3" presStyleCnt="4">
        <dgm:presLayoutVars>
          <dgm:bulletEnabled val="1"/>
        </dgm:presLayoutVars>
      </dgm:prSet>
      <dgm:spPr/>
      <dgm:t>
        <a:bodyPr/>
        <a:lstStyle/>
        <a:p>
          <a:endParaRPr lang="en-US"/>
        </a:p>
      </dgm:t>
    </dgm:pt>
    <dgm:pt modelId="{EE82FC01-2A7E-403B-9F01-1CEDA7667B70}" type="pres">
      <dgm:prSet presAssocID="{7C3A26F2-E6B7-4057-9739-53977510ED0D}" presName="sibTrans" presStyleLbl="node1" presStyleIdx="3" presStyleCnt="4"/>
      <dgm:spPr/>
      <dgm:t>
        <a:bodyPr/>
        <a:lstStyle/>
        <a:p>
          <a:endParaRPr lang="en-US"/>
        </a:p>
      </dgm:t>
    </dgm:pt>
  </dgm:ptLst>
  <dgm:cxnLst>
    <dgm:cxn modelId="{80F2823B-8FE7-4846-81FA-5F5C2E274B41}" srcId="{E3351D79-B8E1-487B-8D72-00C180B9E471}" destId="{FF25820B-F7DD-4CB0-8076-3EC719D33BAC}" srcOrd="3" destOrd="0" parTransId="{108A2A9F-9FDE-4788-94CB-9FE4D4D1837F}" sibTransId="{7C3A26F2-E6B7-4057-9739-53977510ED0D}"/>
    <dgm:cxn modelId="{285DA0E6-9FCA-4B94-9A95-EBC49ACCBFA3}" type="presOf" srcId="{490B95A9-BC22-4E65-A94B-4A4B755DD906}" destId="{AE908711-5771-4F3E-983C-8B9BA0B6B829}" srcOrd="0" destOrd="0" presId="urn:microsoft.com/office/officeart/2005/8/layout/cycle1"/>
    <dgm:cxn modelId="{AA3DAD05-1169-4CCD-99E1-5A820C1113BA}" type="presOf" srcId="{29B21444-01CF-4751-A1BB-5D5A71A008F8}" destId="{4266CDDC-C5C2-4B71-84C1-8547C546733B}" srcOrd="0" destOrd="0" presId="urn:microsoft.com/office/officeart/2005/8/layout/cycle1"/>
    <dgm:cxn modelId="{1C2B8B26-752D-4D55-9A7A-AF68258AC57D}" type="presOf" srcId="{FF25820B-F7DD-4CB0-8076-3EC719D33BAC}" destId="{07515119-8934-4616-810C-1EAB3ECF8FE2}" srcOrd="0" destOrd="0" presId="urn:microsoft.com/office/officeart/2005/8/layout/cycle1"/>
    <dgm:cxn modelId="{C2FA7CD1-456A-418F-B859-75A7CD6F4847}" type="presOf" srcId="{5DE49361-9BA2-42F6-90A1-91A348C1CD45}" destId="{266E3DBE-0B28-4C6A-9AB5-3C8D2DBE8D86}" srcOrd="0" destOrd="0" presId="urn:microsoft.com/office/officeart/2005/8/layout/cycle1"/>
    <dgm:cxn modelId="{A6FB6DD9-AA8B-4CD3-811F-D799744F6F1C}" type="presOf" srcId="{7C3A26F2-E6B7-4057-9739-53977510ED0D}" destId="{EE82FC01-2A7E-403B-9F01-1CEDA7667B70}" srcOrd="0" destOrd="0" presId="urn:microsoft.com/office/officeart/2005/8/layout/cycle1"/>
    <dgm:cxn modelId="{FEFFB9C9-2045-448F-8E58-1BA3F8A95F0E}" srcId="{E3351D79-B8E1-487B-8D72-00C180B9E471}" destId="{490B95A9-BC22-4E65-A94B-4A4B755DD906}" srcOrd="1" destOrd="0" parTransId="{3345CA93-3861-4F18-830F-7E79398DC5B3}" sibTransId="{F862D629-95A9-4E76-97E8-3054F0241E05}"/>
    <dgm:cxn modelId="{26308085-9A88-4D28-8AD6-202E6635ECEC}" srcId="{E3351D79-B8E1-487B-8D72-00C180B9E471}" destId="{0B593A0A-AC4C-44BB-8772-4E71F4C9BB47}" srcOrd="0" destOrd="0" parTransId="{25C539D4-CFB3-4A99-8BE0-C3A7174DBB55}" sibTransId="{057F23D3-DBEB-42C7-81B9-7CA55908739A}"/>
    <dgm:cxn modelId="{DDE4D4BB-487F-4E5E-B644-14EE8A48BCEF}" type="presOf" srcId="{F862D629-95A9-4E76-97E8-3054F0241E05}" destId="{6BF05901-16A3-4E4C-AF4B-8501FDE95474}" srcOrd="0" destOrd="0" presId="urn:microsoft.com/office/officeart/2005/8/layout/cycle1"/>
    <dgm:cxn modelId="{B3788584-08E8-47FA-958D-121AF8E9E07B}" type="presOf" srcId="{E3351D79-B8E1-487B-8D72-00C180B9E471}" destId="{D1151694-B375-478B-BC36-277AA0CF14B4}" srcOrd="0" destOrd="0" presId="urn:microsoft.com/office/officeart/2005/8/layout/cycle1"/>
    <dgm:cxn modelId="{250A8830-A08C-446B-836A-0C611D39196F}" type="presOf" srcId="{0B593A0A-AC4C-44BB-8772-4E71F4C9BB47}" destId="{8BA570A7-0F41-426D-B4A1-8C69F282B574}" srcOrd="0" destOrd="0" presId="urn:microsoft.com/office/officeart/2005/8/layout/cycle1"/>
    <dgm:cxn modelId="{E389382A-D84A-43E8-801B-66873C061B3B}" type="presOf" srcId="{057F23D3-DBEB-42C7-81B9-7CA55908739A}" destId="{8D738C88-D544-45D1-8231-419347A71E80}" srcOrd="0" destOrd="0" presId="urn:microsoft.com/office/officeart/2005/8/layout/cycle1"/>
    <dgm:cxn modelId="{2F6F36A4-AD49-4CC4-8F6F-0B4478D0121F}" srcId="{E3351D79-B8E1-487B-8D72-00C180B9E471}" destId="{5DE49361-9BA2-42F6-90A1-91A348C1CD45}" srcOrd="2" destOrd="0" parTransId="{E90133BC-F1E9-4D18-9555-8D3BF7709100}" sibTransId="{29B21444-01CF-4751-A1BB-5D5A71A008F8}"/>
    <dgm:cxn modelId="{98CB0938-A69B-4EE0-84EE-28E361AACF22}" type="presParOf" srcId="{D1151694-B375-478B-BC36-277AA0CF14B4}" destId="{4270ECB5-1D18-490D-B1C3-8D6E84DB4E3B}" srcOrd="0" destOrd="0" presId="urn:microsoft.com/office/officeart/2005/8/layout/cycle1"/>
    <dgm:cxn modelId="{8DD313F2-7FCF-44CE-8160-0E7516D794B8}" type="presParOf" srcId="{D1151694-B375-478B-BC36-277AA0CF14B4}" destId="{8BA570A7-0F41-426D-B4A1-8C69F282B574}" srcOrd="1" destOrd="0" presId="urn:microsoft.com/office/officeart/2005/8/layout/cycle1"/>
    <dgm:cxn modelId="{A5A9E1D6-2B22-4466-BC82-5CA08F1CEBBA}" type="presParOf" srcId="{D1151694-B375-478B-BC36-277AA0CF14B4}" destId="{8D738C88-D544-45D1-8231-419347A71E80}" srcOrd="2" destOrd="0" presId="urn:microsoft.com/office/officeart/2005/8/layout/cycle1"/>
    <dgm:cxn modelId="{3D440380-05D6-4200-BD70-F43BF2B116E0}" type="presParOf" srcId="{D1151694-B375-478B-BC36-277AA0CF14B4}" destId="{1C987F69-D3C6-49A4-A291-635CBF82A59C}" srcOrd="3" destOrd="0" presId="urn:microsoft.com/office/officeart/2005/8/layout/cycle1"/>
    <dgm:cxn modelId="{291B54A7-4FC6-48DE-90E7-10B0281EB96A}" type="presParOf" srcId="{D1151694-B375-478B-BC36-277AA0CF14B4}" destId="{AE908711-5771-4F3E-983C-8B9BA0B6B829}" srcOrd="4" destOrd="0" presId="urn:microsoft.com/office/officeart/2005/8/layout/cycle1"/>
    <dgm:cxn modelId="{8660FF75-4A17-43C8-BF75-154F8D46DBDC}" type="presParOf" srcId="{D1151694-B375-478B-BC36-277AA0CF14B4}" destId="{6BF05901-16A3-4E4C-AF4B-8501FDE95474}" srcOrd="5" destOrd="0" presId="urn:microsoft.com/office/officeart/2005/8/layout/cycle1"/>
    <dgm:cxn modelId="{A5C7ACD9-B1BD-43E5-8C1E-650726C63521}" type="presParOf" srcId="{D1151694-B375-478B-BC36-277AA0CF14B4}" destId="{3379FC29-223D-45DA-81D1-DD3E6EB6DF82}" srcOrd="6" destOrd="0" presId="urn:microsoft.com/office/officeart/2005/8/layout/cycle1"/>
    <dgm:cxn modelId="{E48C55CF-6BEF-4772-AC2B-AA15B733725C}" type="presParOf" srcId="{D1151694-B375-478B-BC36-277AA0CF14B4}" destId="{266E3DBE-0B28-4C6A-9AB5-3C8D2DBE8D86}" srcOrd="7" destOrd="0" presId="urn:microsoft.com/office/officeart/2005/8/layout/cycle1"/>
    <dgm:cxn modelId="{6140F003-2B45-4EBC-A02E-96FE826E3879}" type="presParOf" srcId="{D1151694-B375-478B-BC36-277AA0CF14B4}" destId="{4266CDDC-C5C2-4B71-84C1-8547C546733B}" srcOrd="8" destOrd="0" presId="urn:microsoft.com/office/officeart/2005/8/layout/cycle1"/>
    <dgm:cxn modelId="{D398BF8F-969B-4EDB-9EA3-0EDECE1F4342}" type="presParOf" srcId="{D1151694-B375-478B-BC36-277AA0CF14B4}" destId="{91F2F407-1510-48EB-AE9A-BF3374667A13}" srcOrd="9" destOrd="0" presId="urn:microsoft.com/office/officeart/2005/8/layout/cycle1"/>
    <dgm:cxn modelId="{9FF31CB5-8453-49E9-A7EE-F88B1040A3DF}" type="presParOf" srcId="{D1151694-B375-478B-BC36-277AA0CF14B4}" destId="{07515119-8934-4616-810C-1EAB3ECF8FE2}" srcOrd="10" destOrd="0" presId="urn:microsoft.com/office/officeart/2005/8/layout/cycle1"/>
    <dgm:cxn modelId="{888BA60B-2037-4E9A-8F4F-D3EFF27CD98E}" type="presParOf" srcId="{D1151694-B375-478B-BC36-277AA0CF14B4}" destId="{EE82FC01-2A7E-403B-9F01-1CEDA7667B70}" srcOrd="11"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A570A7-0F41-426D-B4A1-8C69F282B574}">
      <dsp:nvSpPr>
        <dsp:cNvPr id="0" name=""/>
        <dsp:cNvSpPr/>
      </dsp:nvSpPr>
      <dsp:spPr>
        <a:xfrm>
          <a:off x="6307022" y="127241"/>
          <a:ext cx="2023050" cy="20230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r>
            <a:rPr lang="en-US" sz="3300" kern="1200"/>
            <a:t>State Testing</a:t>
          </a:r>
        </a:p>
      </dsp:txBody>
      <dsp:txXfrm>
        <a:off x="6307022" y="127241"/>
        <a:ext cx="2023050" cy="2023050"/>
      </dsp:txXfrm>
    </dsp:sp>
    <dsp:sp modelId="{8D738C88-D544-45D1-8231-419347A71E80}">
      <dsp:nvSpPr>
        <dsp:cNvPr id="0" name=""/>
        <dsp:cNvSpPr/>
      </dsp:nvSpPr>
      <dsp:spPr>
        <a:xfrm>
          <a:off x="2739649" y="-892"/>
          <a:ext cx="5718556" cy="5718556"/>
        </a:xfrm>
        <a:prstGeom prst="circularArrow">
          <a:avLst>
            <a:gd name="adj1" fmla="val 6899"/>
            <a:gd name="adj2" fmla="val 465069"/>
            <a:gd name="adj3" fmla="val 550604"/>
            <a:gd name="adj4" fmla="val 20584326"/>
            <a:gd name="adj5" fmla="val 8048"/>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E908711-5771-4F3E-983C-8B9BA0B6B829}">
      <dsp:nvSpPr>
        <dsp:cNvPr id="0" name=""/>
        <dsp:cNvSpPr/>
      </dsp:nvSpPr>
      <dsp:spPr>
        <a:xfrm>
          <a:off x="6307022" y="3566479"/>
          <a:ext cx="2023050" cy="20230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r>
            <a:rPr lang="en-US" sz="3300" kern="1200"/>
            <a:t>District Benchmark Testing</a:t>
          </a:r>
        </a:p>
      </dsp:txBody>
      <dsp:txXfrm>
        <a:off x="6307022" y="3566479"/>
        <a:ext cx="2023050" cy="2023050"/>
      </dsp:txXfrm>
    </dsp:sp>
    <dsp:sp modelId="{6BF05901-16A3-4E4C-AF4B-8501FDE95474}">
      <dsp:nvSpPr>
        <dsp:cNvPr id="0" name=""/>
        <dsp:cNvSpPr/>
      </dsp:nvSpPr>
      <dsp:spPr>
        <a:xfrm>
          <a:off x="2739649" y="-892"/>
          <a:ext cx="5718556" cy="5718556"/>
        </a:xfrm>
        <a:prstGeom prst="circularArrow">
          <a:avLst>
            <a:gd name="adj1" fmla="val 6899"/>
            <a:gd name="adj2" fmla="val 465069"/>
            <a:gd name="adj3" fmla="val 5950604"/>
            <a:gd name="adj4" fmla="val 4384326"/>
            <a:gd name="adj5" fmla="val 8048"/>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6E3DBE-0B28-4C6A-9AB5-3C8D2DBE8D86}">
      <dsp:nvSpPr>
        <dsp:cNvPr id="0" name=""/>
        <dsp:cNvSpPr/>
      </dsp:nvSpPr>
      <dsp:spPr>
        <a:xfrm>
          <a:off x="2867783" y="3566479"/>
          <a:ext cx="2023050" cy="20230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r>
            <a:rPr lang="en-US" sz="3300" kern="1200"/>
            <a:t>Schools Common Unit Tests</a:t>
          </a:r>
        </a:p>
      </dsp:txBody>
      <dsp:txXfrm>
        <a:off x="2867783" y="3566479"/>
        <a:ext cx="2023050" cy="2023050"/>
      </dsp:txXfrm>
    </dsp:sp>
    <dsp:sp modelId="{4266CDDC-C5C2-4B71-84C1-8547C546733B}">
      <dsp:nvSpPr>
        <dsp:cNvPr id="0" name=""/>
        <dsp:cNvSpPr/>
      </dsp:nvSpPr>
      <dsp:spPr>
        <a:xfrm>
          <a:off x="2739649" y="-892"/>
          <a:ext cx="5718556" cy="5718556"/>
        </a:xfrm>
        <a:prstGeom prst="circularArrow">
          <a:avLst>
            <a:gd name="adj1" fmla="val 6899"/>
            <a:gd name="adj2" fmla="val 465069"/>
            <a:gd name="adj3" fmla="val 11350604"/>
            <a:gd name="adj4" fmla="val 9784326"/>
            <a:gd name="adj5" fmla="val 8048"/>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515119-8934-4616-810C-1EAB3ECF8FE2}">
      <dsp:nvSpPr>
        <dsp:cNvPr id="0" name=""/>
        <dsp:cNvSpPr/>
      </dsp:nvSpPr>
      <dsp:spPr>
        <a:xfrm>
          <a:off x="2867783" y="127241"/>
          <a:ext cx="2023050" cy="20230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r>
            <a:rPr lang="en-US" sz="3300" kern="1200"/>
            <a:t>Teacher testing to prep students</a:t>
          </a:r>
        </a:p>
      </dsp:txBody>
      <dsp:txXfrm>
        <a:off x="2867783" y="127241"/>
        <a:ext cx="2023050" cy="2023050"/>
      </dsp:txXfrm>
    </dsp:sp>
    <dsp:sp modelId="{EE82FC01-2A7E-403B-9F01-1CEDA7667B70}">
      <dsp:nvSpPr>
        <dsp:cNvPr id="0" name=""/>
        <dsp:cNvSpPr/>
      </dsp:nvSpPr>
      <dsp:spPr>
        <a:xfrm>
          <a:off x="2739649" y="-892"/>
          <a:ext cx="5718556" cy="5718556"/>
        </a:xfrm>
        <a:prstGeom prst="circularArrow">
          <a:avLst>
            <a:gd name="adj1" fmla="val 6899"/>
            <a:gd name="adj2" fmla="val 465069"/>
            <a:gd name="adj3" fmla="val 16750604"/>
            <a:gd name="adj4" fmla="val 15184326"/>
            <a:gd name="adj5" fmla="val 8048"/>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1EC09C-9CDC-48F0-BB82-ED223F986966}" type="datetimeFigureOut">
              <a:rPr lang="en-US" smtClean="0"/>
              <a:t>2/22/2020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46CEE3-4835-4F73-BA0B-02C09C038718}" type="slidenum">
              <a:rPr lang="en-US" smtClean="0"/>
              <a:t>‹#›</a:t>
            </a:fld>
            <a:endParaRPr lang="en-US"/>
          </a:p>
        </p:txBody>
      </p:sp>
    </p:spTree>
    <p:extLst>
      <p:ext uri="{BB962C8B-B14F-4D97-AF65-F5344CB8AC3E}">
        <p14:creationId xmlns:p14="http://schemas.microsoft.com/office/powerpoint/2010/main" val="3579088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u="sng"/>
              <a:t>For 1/3 of students, timed tests on multiplication facts in third grade are the beginning of math anxiety and when students generally go from finding math fun and enjoyable to stressful and worthless </a:t>
            </a:r>
            <a:endParaRPr lang="en-US"/>
          </a:p>
        </p:txBody>
      </p:sp>
      <p:sp>
        <p:nvSpPr>
          <p:cNvPr id="4" name="Slide Number Placeholder 3"/>
          <p:cNvSpPr>
            <a:spLocks noGrp="1"/>
          </p:cNvSpPr>
          <p:nvPr>
            <p:ph type="sldNum" sz="quarter" idx="10"/>
          </p:nvPr>
        </p:nvSpPr>
        <p:spPr/>
        <p:txBody>
          <a:bodyPr/>
          <a:lstStyle/>
          <a:p>
            <a:fld id="{9946CEE3-4835-4F73-BA0B-02C09C038718}" type="slidenum">
              <a:rPr lang="en-US" smtClean="0"/>
              <a:t>5</a:t>
            </a:fld>
            <a:endParaRPr lang="en-US"/>
          </a:p>
        </p:txBody>
      </p:sp>
    </p:spTree>
    <p:extLst>
      <p:ext uri="{BB962C8B-B14F-4D97-AF65-F5344CB8AC3E}">
        <p14:creationId xmlns:p14="http://schemas.microsoft.com/office/powerpoint/2010/main" val="9741493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sym typeface="Wingdings" panose="05000000000000000000" pitchFamily="2" charset="2"/>
              </a:rPr>
              <a:t>Damages learning, causes students to compare themselves to others and decide they are not good enough 142. </a:t>
            </a:r>
          </a:p>
          <a:p>
            <a:endParaRPr lang="en-US"/>
          </a:p>
        </p:txBody>
      </p:sp>
      <p:sp>
        <p:nvSpPr>
          <p:cNvPr id="4" name="Slide Number Placeholder 3"/>
          <p:cNvSpPr>
            <a:spLocks noGrp="1"/>
          </p:cNvSpPr>
          <p:nvPr>
            <p:ph type="sldNum" sz="quarter" idx="10"/>
          </p:nvPr>
        </p:nvSpPr>
        <p:spPr/>
        <p:txBody>
          <a:bodyPr/>
          <a:lstStyle/>
          <a:p>
            <a:fld id="{9946CEE3-4835-4F73-BA0B-02C09C038718}" type="slidenum">
              <a:rPr lang="en-US" smtClean="0"/>
              <a:t>6</a:t>
            </a:fld>
            <a:endParaRPr lang="en-US"/>
          </a:p>
        </p:txBody>
      </p:sp>
    </p:spTree>
    <p:extLst>
      <p:ext uri="{BB962C8B-B14F-4D97-AF65-F5344CB8AC3E}">
        <p14:creationId xmlns:p14="http://schemas.microsoft.com/office/powerpoint/2010/main" val="616127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sym typeface="Wingdings" panose="05000000000000000000" pitchFamily="2" charset="2"/>
              </a:rPr>
              <a:t>Boaler repeated the study in England and had similar results</a:t>
            </a:r>
          </a:p>
          <a:p>
            <a:endParaRPr lang="en-US"/>
          </a:p>
        </p:txBody>
      </p:sp>
      <p:sp>
        <p:nvSpPr>
          <p:cNvPr id="4" name="Slide Number Placeholder 3"/>
          <p:cNvSpPr>
            <a:spLocks noGrp="1"/>
          </p:cNvSpPr>
          <p:nvPr>
            <p:ph type="sldNum" sz="quarter" idx="10"/>
          </p:nvPr>
        </p:nvSpPr>
        <p:spPr/>
        <p:txBody>
          <a:bodyPr/>
          <a:lstStyle/>
          <a:p>
            <a:fld id="{9946CEE3-4835-4F73-BA0B-02C09C038718}" type="slidenum">
              <a:rPr lang="en-US" smtClean="0"/>
              <a:t>9</a:t>
            </a:fld>
            <a:endParaRPr lang="en-US"/>
          </a:p>
        </p:txBody>
      </p:sp>
    </p:spTree>
    <p:extLst>
      <p:ext uri="{BB962C8B-B14F-4D97-AF65-F5344CB8AC3E}">
        <p14:creationId xmlns:p14="http://schemas.microsoft.com/office/powerpoint/2010/main" val="2174670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a:t>Formative assessment- assessment that informs where the student is, where they need to go, and how they can get there. Formative assessments do not result in a significant score that describes a student’s learning, because learning isn’t over. If a score is given, it should be temporary/tentative </a:t>
            </a:r>
          </a:p>
          <a:p>
            <a:r>
              <a:rPr lang="en-US" sz="1200"/>
              <a:t>Summative assessment- </a:t>
            </a:r>
            <a:r>
              <a:rPr lang="en-US" sz="1200" b="1" u="sng"/>
              <a:t>ONE</a:t>
            </a:r>
            <a:r>
              <a:rPr lang="en-US" sz="1200"/>
              <a:t> final gauge of what a student has learned- should only take place at the end of a course and should not negatively affect students that don’t think as fast or in the same ways as others</a:t>
            </a:r>
          </a:p>
          <a:p>
            <a:endParaRPr lang="en-US"/>
          </a:p>
        </p:txBody>
      </p:sp>
      <p:sp>
        <p:nvSpPr>
          <p:cNvPr id="4" name="Slide Number Placeholder 3"/>
          <p:cNvSpPr>
            <a:spLocks noGrp="1"/>
          </p:cNvSpPr>
          <p:nvPr>
            <p:ph type="sldNum" sz="quarter" idx="10"/>
          </p:nvPr>
        </p:nvSpPr>
        <p:spPr/>
        <p:txBody>
          <a:bodyPr/>
          <a:lstStyle/>
          <a:p>
            <a:fld id="{9946CEE3-4835-4F73-BA0B-02C09C038718}" type="slidenum">
              <a:rPr lang="en-US" smtClean="0"/>
              <a:t>10</a:t>
            </a:fld>
            <a:endParaRPr lang="en-US"/>
          </a:p>
        </p:txBody>
      </p:sp>
    </p:spTree>
    <p:extLst>
      <p:ext uri="{BB962C8B-B14F-4D97-AF65-F5344CB8AC3E}">
        <p14:creationId xmlns:p14="http://schemas.microsoft.com/office/powerpoint/2010/main" val="10181818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sz="2200"/>
              <a:t>(training, mentoring, given feedback, and even after all of that are not expected to be mistake-free)</a:t>
            </a:r>
          </a:p>
          <a:p>
            <a:pPr lvl="1"/>
            <a:r>
              <a:rPr lang="en-US" sz="2200"/>
              <a:t> Why are we expecting it at age 5? 6? 18? </a:t>
            </a:r>
          </a:p>
          <a:p>
            <a:pPr lvl="1"/>
            <a:r>
              <a:rPr lang="en-US" sz="2200"/>
              <a:t>Should the child who learns to understand the meaning of fractions in May rather than October be penalized?</a:t>
            </a:r>
          </a:p>
          <a:p>
            <a:endParaRPr lang="en-US"/>
          </a:p>
        </p:txBody>
      </p:sp>
      <p:sp>
        <p:nvSpPr>
          <p:cNvPr id="4" name="Slide Number Placeholder 3"/>
          <p:cNvSpPr>
            <a:spLocks noGrp="1"/>
          </p:cNvSpPr>
          <p:nvPr>
            <p:ph type="sldNum" sz="quarter" idx="10"/>
          </p:nvPr>
        </p:nvSpPr>
        <p:spPr/>
        <p:txBody>
          <a:bodyPr/>
          <a:lstStyle/>
          <a:p>
            <a:fld id="{9946CEE3-4835-4F73-BA0B-02C09C038718}" type="slidenum">
              <a:rPr lang="en-US" smtClean="0"/>
              <a:t>14</a:t>
            </a:fld>
            <a:endParaRPr lang="en-US"/>
          </a:p>
        </p:txBody>
      </p:sp>
    </p:spTree>
    <p:extLst>
      <p:ext uri="{BB962C8B-B14F-4D97-AF65-F5344CB8AC3E}">
        <p14:creationId xmlns:p14="http://schemas.microsoft.com/office/powerpoint/2010/main" val="40349087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8932558" y="5870575"/>
            <a:ext cx="1600200" cy="377825"/>
          </a:xfrm>
        </p:spPr>
        <p:txBody>
          <a:bodyPr/>
          <a:lstStyle/>
          <a:p>
            <a:fld id="{9D874152-028B-486A-9CCC-467A5536A7DC}" type="datetime1">
              <a:rPr lang="en-US" smtClean="0"/>
              <a:t>2/22/2020</a:t>
            </a:fld>
            <a:endParaRPr lang="en-US"/>
          </a:p>
        </p:txBody>
      </p:sp>
      <p:sp>
        <p:nvSpPr>
          <p:cNvPr id="5" name="Footer Placeholder 4"/>
          <p:cNvSpPr>
            <a:spLocks noGrp="1"/>
          </p:cNvSpPr>
          <p:nvPr>
            <p:ph type="ftr" sz="quarter" idx="11"/>
          </p:nvPr>
        </p:nvSpPr>
        <p:spPr>
          <a:xfrm>
            <a:off x="3962399" y="5870575"/>
            <a:ext cx="4893958" cy="377825"/>
          </a:xfrm>
        </p:spPr>
        <p:txBody>
          <a:bodyPr/>
          <a:lstStyle/>
          <a:p>
            <a:endParaRPr lang="en-US"/>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A1558FF-9F53-4DAD-84A1-1EEE4F190FF1}" type="datetime1">
              <a:rPr lang="en-US" smtClean="0"/>
              <a:t>2/22/2020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78FA1A6-D89D-4E0B-ACDC-F92429034F56}" type="datetime1">
              <a:rPr lang="en-US" smtClean="0"/>
              <a:t>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BA382F0-6EA8-4D82-951F-1579D6A93CC4}" type="datetime1">
              <a:rPr lang="en-US" smtClean="0"/>
              <a:t>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DBE913C-F349-4CE3-A910-0EA13427FE0D}" type="datetime1">
              <a:rPr lang="en-US" smtClean="0"/>
              <a:t>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D4C5C7-4D27-4EBE-9DB8-92F5F0F40B34}" type="datetime1">
              <a:rPr lang="en-US" smtClean="0"/>
              <a:t>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CDAF82-EDB2-4FBF-83F4-247A1B3455CB}" type="datetime1">
              <a:rPr lang="en-US" smtClean="0"/>
              <a:t>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5E59DB-4C5A-44A3-897C-FF6803F94296}" type="datetime1">
              <a:rPr lang="en-US" smtClean="0"/>
              <a:t>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
        <p:nvSpPr>
          <p:cNvPr id="8" name="Title 1"/>
          <p:cNvSpPr>
            <a:spLocks noGrp="1"/>
          </p:cNvSpPr>
          <p:nvPr>
            <p:ph type="title"/>
          </p:nvPr>
        </p:nvSpPr>
        <p:spPr>
          <a:xfrm>
            <a:off x="685801" y="609600"/>
            <a:ext cx="10131425" cy="1456267"/>
          </a:xfrm>
        </p:spPr>
        <p:txBody>
          <a:bodyPr/>
          <a:lstStyle/>
          <a:p>
            <a:r>
              <a:rPr lang="en-US"/>
              <a:t>Click to edit Master title style</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F6B6E0-E0F8-4800-BD74-7D33DFE5ED7E}" type="datetime1">
              <a:rPr lang="en-US" smtClean="0"/>
              <a:t>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6DC824-D0E7-4046-8B44-4AAD1C4DE2CF}" type="datetime1">
              <a:rPr lang="en-US" smtClean="0"/>
              <a:t>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EFC221C-17A4-4F42-9F54-9F7E03AA1BBB}" type="datetime1">
              <a:rPr lang="en-US" smtClean="0"/>
              <a:t>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8CD7CBA-5256-42F3-BAB5-33F095514AE3}" type="datetime1">
              <a:rPr lang="en-US" smtClean="0"/>
              <a:t>2/22/2020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EB80C04-2E33-403B-B014-7E203A57326C}" type="datetime1">
              <a:rPr lang="en-US" smtClean="0"/>
              <a:t>2/22/2020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C92A49D-7D7F-4D69-A8AA-65D6B58C15F2}" type="datetime1">
              <a:rPr lang="en-US" smtClean="0"/>
              <a:t>2/22/2020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09E02903-36C1-4F6B-9F27-EA2305255204}" type="datetime1">
              <a:rPr lang="en-US" smtClean="0"/>
              <a:t>2/22/2020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E8BBFA8-C775-4121-A7F6-6851C8035873}" type="datetime1">
              <a:rPr lang="en-US" smtClean="0"/>
              <a:t>2/22/2020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EC01760-8EEC-4A4C-BD0D-3CDAAA80A266}" type="datetime1">
              <a:rPr lang="en-US" smtClean="0"/>
              <a:t>2/22/2020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183DE74-4CAD-4852-95E7-A055FD779420}" type="datetime1">
              <a:rPr lang="en-US" smtClean="0"/>
              <a:t>2/22/2020</a:t>
            </a:fld>
            <a:endParaRPr lang="en-US"/>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hf sldNum="0"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challengesuccess.org/wp-content/uploads/2015/07/ChallengeSuccess-Homework-WhitePaper.pdf" TargetMode="External"/><Relationship Id="rId2" Type="http://schemas.openxmlformats.org/officeDocument/2006/relationships/hyperlink" Target="https://www.youcubed.org/evidence/fluency-without-fear/" TargetMode="External"/><Relationship Id="rId1" Type="http://schemas.openxmlformats.org/officeDocument/2006/relationships/slideLayout" Target="../slideLayouts/slideLayout2.xml"/><Relationship Id="rId5" Type="http://schemas.openxmlformats.org/officeDocument/2006/relationships/hyperlink" Target="https://www.oecd.org/pisa/pisaproducts/pisa-in-focus-all-editions.htm" TargetMode="External"/><Relationship Id="rId4" Type="http://schemas.openxmlformats.org/officeDocument/2006/relationships/hyperlink" Target="https://www.alfiekohn.org/blogs/teachers-stopped-assigning-homewor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useBgFill="1">
        <p:nvSpPr>
          <p:cNvPr id="89" name="Rectangle 88">
            <a:extLst>
              <a:ext uri="{FF2B5EF4-FFF2-40B4-BE49-F238E27FC236}">
                <a16:creationId xmlns:a16="http://schemas.microsoft.com/office/drawing/2014/main" id="{3D1E5586-8BB5-40F6-96C3-2E87DD7CE5C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3E3F80-D945-4490-916D-6384E6895E6F}"/>
              </a:ext>
            </a:extLst>
          </p:cNvPr>
          <p:cNvSpPr>
            <a:spLocks noGrp="1"/>
          </p:cNvSpPr>
          <p:nvPr>
            <p:ph type="ctrTitle"/>
          </p:nvPr>
        </p:nvSpPr>
        <p:spPr>
          <a:xfrm>
            <a:off x="1993805" y="1354668"/>
            <a:ext cx="8204391" cy="2346475"/>
          </a:xfrm>
        </p:spPr>
        <p:txBody>
          <a:bodyPr>
            <a:normAutofit/>
          </a:bodyPr>
          <a:lstStyle/>
          <a:p>
            <a:pPr algn="ctr"/>
            <a:r>
              <a:rPr lang="en-US" sz="6000"/>
              <a:t>Teachers going gradeless</a:t>
            </a:r>
          </a:p>
        </p:txBody>
      </p:sp>
      <p:cxnSp>
        <p:nvCxnSpPr>
          <p:cNvPr id="91" name="Straight Connector 90">
            <a:extLst>
              <a:ext uri="{FF2B5EF4-FFF2-40B4-BE49-F238E27FC236}">
                <a16:creationId xmlns:a16="http://schemas.microsoft.com/office/drawing/2014/main" id="{8A832D40-B9E2-4CE7-9E0A-B35591EA203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45629" y="3810000"/>
            <a:ext cx="500743"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616351BD-4BE1-47AD-8B65-1472A3BE63E4}"/>
              </a:ext>
            </a:extLst>
          </p:cNvPr>
          <p:cNvSpPr>
            <a:spLocks noGrp="1"/>
          </p:cNvSpPr>
          <p:nvPr>
            <p:ph type="subTitle" idx="1"/>
          </p:nvPr>
        </p:nvSpPr>
        <p:spPr>
          <a:xfrm>
            <a:off x="2497137" y="3940629"/>
            <a:ext cx="7197726" cy="1240970"/>
          </a:xfrm>
        </p:spPr>
        <p:txBody>
          <a:bodyPr>
            <a:normAutofit/>
          </a:bodyPr>
          <a:lstStyle/>
          <a:p>
            <a:pPr algn="ctr"/>
            <a:r>
              <a:rPr lang="en-US"/>
              <a:t>Dr. Audrey Bullock</a:t>
            </a:r>
          </a:p>
          <a:p>
            <a:pPr algn="ctr"/>
            <a:r>
              <a:rPr lang="en-US"/>
              <a:t>Dr. Marylu Dalton</a:t>
            </a:r>
          </a:p>
          <a:p>
            <a:pPr algn="ctr"/>
            <a:r>
              <a:rPr lang="en-US"/>
              <a:t>Austin peay state university</a:t>
            </a:r>
          </a:p>
        </p:txBody>
      </p:sp>
    </p:spTree>
    <p:extLst>
      <p:ext uri="{BB962C8B-B14F-4D97-AF65-F5344CB8AC3E}">
        <p14:creationId xmlns:p14="http://schemas.microsoft.com/office/powerpoint/2010/main" val="280313620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0"/>
            <a:ext cx="10131425" cy="857459"/>
          </a:xfrm>
        </p:spPr>
        <p:txBody>
          <a:bodyPr/>
          <a:lstStyle/>
          <a:p>
            <a:r>
              <a:rPr lang="en-US"/>
              <a:t>Is there research support for this?</a:t>
            </a:r>
          </a:p>
        </p:txBody>
      </p:sp>
      <p:sp>
        <p:nvSpPr>
          <p:cNvPr id="3" name="Content Placeholder 2"/>
          <p:cNvSpPr>
            <a:spLocks noGrp="1"/>
          </p:cNvSpPr>
          <p:nvPr>
            <p:ph idx="1"/>
          </p:nvPr>
        </p:nvSpPr>
        <p:spPr>
          <a:xfrm>
            <a:off x="685801" y="693336"/>
            <a:ext cx="10131425" cy="6164663"/>
          </a:xfrm>
        </p:spPr>
        <p:txBody>
          <a:bodyPr>
            <a:normAutofit/>
          </a:bodyPr>
          <a:lstStyle/>
          <a:p>
            <a:r>
              <a:rPr lang="en-US" sz="2400"/>
              <a:t>If formative (ungraded) assessments were used throughout the year instead of summative tests, it would result in enough growth to move the entire country from middle of the pack to top five in mathematics achievement (Black, Harrison, Lee, Marshall, &amp; </a:t>
            </a:r>
            <a:r>
              <a:rPr lang="en-US" sz="2400" err="1"/>
              <a:t>Wiliam</a:t>
            </a:r>
            <a:r>
              <a:rPr lang="en-US" sz="2400"/>
              <a:t>, 2002). </a:t>
            </a:r>
          </a:p>
          <a:p>
            <a:r>
              <a:rPr lang="en-US" sz="2400"/>
              <a:t>Students are accurate when self-assessing their understanding (Black et al., 2002). </a:t>
            </a:r>
          </a:p>
          <a:p>
            <a:r>
              <a:rPr lang="en-US" sz="2400">
                <a:sym typeface="Wingdings" panose="05000000000000000000" pitchFamily="2" charset="2"/>
              </a:rPr>
              <a:t>Students receiving </a:t>
            </a:r>
            <a:r>
              <a:rPr lang="en-US" sz="2400">
                <a:solidFill>
                  <a:srgbClr val="FFFF00"/>
                </a:solidFill>
                <a:sym typeface="Wingdings" panose="05000000000000000000" pitchFamily="2" charset="2"/>
              </a:rPr>
              <a:t>comments only </a:t>
            </a:r>
            <a:r>
              <a:rPr lang="en-US" sz="2400">
                <a:sym typeface="Wingdings" panose="05000000000000000000" pitchFamily="2" charset="2"/>
              </a:rPr>
              <a:t>consistently outperform students receiving </a:t>
            </a:r>
            <a:r>
              <a:rPr lang="en-US" sz="2400">
                <a:solidFill>
                  <a:srgbClr val="00B0F0"/>
                </a:solidFill>
                <a:sym typeface="Wingdings" panose="05000000000000000000" pitchFamily="2" charset="2"/>
              </a:rPr>
              <a:t>grades only </a:t>
            </a:r>
            <a:r>
              <a:rPr lang="en-US" sz="2400">
                <a:sym typeface="Wingdings" panose="05000000000000000000" pitchFamily="2" charset="2"/>
              </a:rPr>
              <a:t>as well as </a:t>
            </a:r>
            <a:r>
              <a:rPr lang="en-US" sz="2400">
                <a:solidFill>
                  <a:srgbClr val="00B0F0"/>
                </a:solidFill>
                <a:sym typeface="Wingdings" panose="05000000000000000000" pitchFamily="2" charset="2"/>
              </a:rPr>
              <a:t>grades and comments</a:t>
            </a:r>
            <a:r>
              <a:rPr lang="en-US" sz="2400">
                <a:sym typeface="Wingdings" panose="05000000000000000000" pitchFamily="2" charset="2"/>
              </a:rPr>
              <a:t>. (</a:t>
            </a:r>
            <a:r>
              <a:rPr lang="en-US" sz="2400" err="1">
                <a:sym typeface="Wingdings" panose="05000000000000000000" pitchFamily="2" charset="2"/>
              </a:rPr>
              <a:t>Elawar</a:t>
            </a:r>
            <a:r>
              <a:rPr lang="en-US" sz="2400">
                <a:sym typeface="Wingdings" panose="05000000000000000000" pitchFamily="2" charset="2"/>
              </a:rPr>
              <a:t> &amp; </a:t>
            </a:r>
            <a:r>
              <a:rPr lang="en-US" sz="2400" err="1">
                <a:sym typeface="Wingdings" panose="05000000000000000000" pitchFamily="2" charset="2"/>
              </a:rPr>
              <a:t>Corno</a:t>
            </a:r>
            <a:r>
              <a:rPr lang="en-US" sz="2400">
                <a:sym typeface="Wingdings" panose="05000000000000000000" pitchFamily="2" charset="2"/>
              </a:rPr>
              <a:t>, 1985; Butler, 1987; </a:t>
            </a:r>
            <a:r>
              <a:rPr lang="en-US" sz="2400" err="1">
                <a:sym typeface="Wingdings" panose="05000000000000000000" pitchFamily="2" charset="2"/>
              </a:rPr>
              <a:t>Deevers</a:t>
            </a:r>
            <a:r>
              <a:rPr lang="en-US" sz="2400">
                <a:sym typeface="Wingdings" panose="05000000000000000000" pitchFamily="2" charset="2"/>
              </a:rPr>
              <a:t>, 2006)</a:t>
            </a:r>
          </a:p>
          <a:p>
            <a:pPr lvl="1"/>
            <a:r>
              <a:rPr lang="en-US" sz="2200">
                <a:sym typeface="Wingdings" panose="05000000000000000000" pitchFamily="2" charset="2"/>
              </a:rPr>
              <a:t> </a:t>
            </a:r>
            <a:r>
              <a:rPr lang="en-US" sz="2400">
                <a:sym typeface="Wingdings" panose="05000000000000000000" pitchFamily="2" charset="2"/>
              </a:rPr>
              <a:t>Comments don’t need to be given that often to have this effect (</a:t>
            </a:r>
            <a:r>
              <a:rPr lang="en-US" sz="2400" err="1">
                <a:sym typeface="Wingdings" panose="05000000000000000000" pitchFamily="2" charset="2"/>
              </a:rPr>
              <a:t>Boaler</a:t>
            </a:r>
            <a:r>
              <a:rPr lang="en-US" sz="2400">
                <a:sym typeface="Wingdings" panose="05000000000000000000" pitchFamily="2" charset="2"/>
              </a:rPr>
              <a:t>, 2016, pg. 167)</a:t>
            </a:r>
          </a:p>
          <a:p>
            <a:endParaRPr lang="en-US" sz="2600"/>
          </a:p>
        </p:txBody>
      </p:sp>
    </p:spTree>
    <p:extLst>
      <p:ext uri="{BB962C8B-B14F-4D97-AF65-F5344CB8AC3E}">
        <p14:creationId xmlns:p14="http://schemas.microsoft.com/office/powerpoint/2010/main" val="177023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But how do I make sure they do their homework?</a:t>
            </a:r>
          </a:p>
        </p:txBody>
      </p:sp>
      <p:sp>
        <p:nvSpPr>
          <p:cNvPr id="3" name="Content Placeholder 2"/>
          <p:cNvSpPr>
            <a:spLocks noGrp="1"/>
          </p:cNvSpPr>
          <p:nvPr>
            <p:ph idx="1"/>
          </p:nvPr>
        </p:nvSpPr>
        <p:spPr>
          <a:xfrm>
            <a:off x="685801" y="1537399"/>
            <a:ext cx="10131425" cy="4471516"/>
          </a:xfrm>
        </p:spPr>
        <p:txBody>
          <a:bodyPr>
            <a:normAutofit/>
          </a:bodyPr>
          <a:lstStyle/>
          <a:p>
            <a:pPr marL="0" indent="0">
              <a:buNone/>
            </a:pPr>
            <a:endParaRPr lang="en-US" sz="2600"/>
          </a:p>
          <a:p>
            <a:r>
              <a:rPr lang="en-US" sz="2600"/>
              <a:t>Students report homework as the major source of stress in their lives</a:t>
            </a:r>
          </a:p>
          <a:p>
            <a:r>
              <a:rPr lang="en-US" sz="2600"/>
              <a:t>Schools that did away with homework saw no decline in achievement and significant improvement in the home lives of teachers and students (Kohn, 2008; Challenge Success, 2012; PISA, 2015)</a:t>
            </a:r>
          </a:p>
          <a:p>
            <a:r>
              <a:rPr lang="en-US" sz="2600"/>
              <a:t>Homework widens the achievement gap- those that do it and have help at home are those that need extra practice the least</a:t>
            </a:r>
          </a:p>
        </p:txBody>
      </p:sp>
    </p:spTree>
    <p:extLst>
      <p:ext uri="{BB962C8B-B14F-4D97-AF65-F5344CB8AC3E}">
        <p14:creationId xmlns:p14="http://schemas.microsoft.com/office/powerpoint/2010/main" val="1388847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F993B-A43D-4421-B7DE-FD5259DAB5F8}"/>
              </a:ext>
            </a:extLst>
          </p:cNvPr>
          <p:cNvSpPr>
            <a:spLocks noGrp="1"/>
          </p:cNvSpPr>
          <p:nvPr>
            <p:ph type="title"/>
          </p:nvPr>
        </p:nvSpPr>
        <p:spPr/>
        <p:txBody>
          <a:bodyPr/>
          <a:lstStyle/>
          <a:p>
            <a:r>
              <a:rPr lang="en-US"/>
              <a:t>Nature of Homework</a:t>
            </a:r>
          </a:p>
        </p:txBody>
      </p:sp>
      <p:sp>
        <p:nvSpPr>
          <p:cNvPr id="3" name="Content Placeholder 2">
            <a:extLst>
              <a:ext uri="{FF2B5EF4-FFF2-40B4-BE49-F238E27FC236}">
                <a16:creationId xmlns:a16="http://schemas.microsoft.com/office/drawing/2014/main" id="{468E8F58-1575-42D7-BB1B-A0923DF044F4}"/>
              </a:ext>
            </a:extLst>
          </p:cNvPr>
          <p:cNvSpPr>
            <a:spLocks noGrp="1"/>
          </p:cNvSpPr>
          <p:nvPr>
            <p:ph idx="1"/>
          </p:nvPr>
        </p:nvSpPr>
        <p:spPr/>
        <p:txBody>
          <a:bodyPr>
            <a:normAutofit/>
          </a:bodyPr>
          <a:lstStyle/>
          <a:p>
            <a:r>
              <a:rPr lang="en-US" sz="2800"/>
              <a:t>One or two </a:t>
            </a:r>
            <a:r>
              <a:rPr lang="en-US" sz="2800">
                <a:solidFill>
                  <a:srgbClr val="FFFF00"/>
                </a:solidFill>
              </a:rPr>
              <a:t>Reflection</a:t>
            </a:r>
            <a:r>
              <a:rPr lang="en-US" sz="2800"/>
              <a:t> questions on class content and work focusing on  deeper understanding</a:t>
            </a:r>
          </a:p>
          <a:p>
            <a:r>
              <a:rPr lang="en-US" sz="2800"/>
              <a:t>Perhaps a few problems - Not 30 problems of drill and practice</a:t>
            </a:r>
          </a:p>
        </p:txBody>
      </p:sp>
    </p:spTree>
    <p:extLst>
      <p:ext uri="{BB962C8B-B14F-4D97-AF65-F5344CB8AC3E}">
        <p14:creationId xmlns:p14="http://schemas.microsoft.com/office/powerpoint/2010/main" val="1776009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400" y="260170"/>
            <a:ext cx="10131425" cy="583474"/>
          </a:xfrm>
        </p:spPr>
        <p:txBody>
          <a:bodyPr>
            <a:normAutofit fontScale="90000"/>
          </a:bodyPr>
          <a:lstStyle/>
          <a:p>
            <a:r>
              <a:rPr lang="en-US"/>
              <a:t>Is that even allowed? Does anyone else do it?</a:t>
            </a:r>
          </a:p>
        </p:txBody>
      </p:sp>
      <p:sp>
        <p:nvSpPr>
          <p:cNvPr id="3" name="Content Placeholder 2"/>
          <p:cNvSpPr>
            <a:spLocks noGrp="1"/>
          </p:cNvSpPr>
          <p:nvPr>
            <p:ph idx="1"/>
          </p:nvPr>
        </p:nvSpPr>
        <p:spPr>
          <a:xfrm>
            <a:off x="233915" y="1297171"/>
            <a:ext cx="11853581" cy="5560829"/>
          </a:xfrm>
        </p:spPr>
        <p:txBody>
          <a:bodyPr>
            <a:normAutofit/>
          </a:bodyPr>
          <a:lstStyle/>
          <a:p>
            <a:r>
              <a:rPr lang="en-US" sz="2400"/>
              <a:t>Many states have implemented or are piloting alternatives to a single high stakes assessment</a:t>
            </a:r>
            <a:endParaRPr lang="en-US" sz="2400">
              <a:cs typeface="Calibri"/>
            </a:endParaRPr>
          </a:p>
          <a:p>
            <a:r>
              <a:rPr lang="en-US" sz="2400"/>
              <a:t>Brown University- students can choose to be graded on A-C scale (no Ds or Fs), or Satisfactory/Unsatisfactory scale </a:t>
            </a:r>
          </a:p>
          <a:p>
            <a:r>
              <a:rPr lang="en-US" sz="2400"/>
              <a:t>MIT- Grades first semester don’t count towards GPA and can only be seen by a student and his/her advisor, and only A-Ds count ever. </a:t>
            </a:r>
          </a:p>
          <a:p>
            <a:r>
              <a:rPr lang="en-US" sz="2400"/>
              <a:t>Many other private or smaller universities operate on pass-fail systems</a:t>
            </a:r>
          </a:p>
          <a:p>
            <a:r>
              <a:rPr lang="en-US" sz="2400"/>
              <a:t>Several mega-districts in New York, Chicago, and San Diego have gone completely gradeless and have seen all positive results (Boaler, 2016)</a:t>
            </a:r>
          </a:p>
        </p:txBody>
      </p:sp>
    </p:spTree>
    <p:extLst>
      <p:ext uri="{BB962C8B-B14F-4D97-AF65-F5344CB8AC3E}">
        <p14:creationId xmlns:p14="http://schemas.microsoft.com/office/powerpoint/2010/main" val="1130697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6049" y="-73688"/>
            <a:ext cx="10131425" cy="947895"/>
          </a:xfrm>
        </p:spPr>
        <p:txBody>
          <a:bodyPr/>
          <a:lstStyle/>
          <a:p>
            <a:r>
              <a:rPr lang="en-US"/>
              <a:t>But, in the “real world”…</a:t>
            </a:r>
          </a:p>
        </p:txBody>
      </p:sp>
      <p:sp>
        <p:nvSpPr>
          <p:cNvPr id="3" name="Content Placeholder 2"/>
          <p:cNvSpPr>
            <a:spLocks noGrp="1"/>
          </p:cNvSpPr>
          <p:nvPr>
            <p:ph idx="1"/>
          </p:nvPr>
        </p:nvSpPr>
        <p:spPr>
          <a:xfrm>
            <a:off x="225631" y="721046"/>
            <a:ext cx="11123525" cy="5982118"/>
          </a:xfrm>
        </p:spPr>
        <p:txBody>
          <a:bodyPr>
            <a:normAutofit/>
          </a:bodyPr>
          <a:lstStyle/>
          <a:p>
            <a:r>
              <a:rPr lang="en-US" sz="2400"/>
              <a:t>“They won’t get several chances”</a:t>
            </a:r>
          </a:p>
          <a:p>
            <a:pPr lvl="1"/>
            <a:r>
              <a:rPr lang="en-US" sz="2200"/>
              <a:t>Most college courses now offer some revisions or alternative assessment methods</a:t>
            </a:r>
          </a:p>
          <a:p>
            <a:pPr lvl="1"/>
            <a:r>
              <a:rPr lang="en-US" sz="2200"/>
              <a:t>ACT, SAT, licensing exams for nurses, doctors, pilots, teachers, actuaries….</a:t>
            </a:r>
          </a:p>
          <a:p>
            <a:pPr lvl="1"/>
            <a:r>
              <a:rPr lang="en-US" sz="2200"/>
              <a:t>Very few careers are you expected to be an expert within weeks/months </a:t>
            </a:r>
          </a:p>
          <a:p>
            <a:r>
              <a:rPr lang="en-US" sz="2400"/>
              <a:t>“They will be graded/scored/evaluated”</a:t>
            </a:r>
          </a:p>
          <a:p>
            <a:pPr lvl="1"/>
            <a:r>
              <a:rPr lang="en-US" sz="2200"/>
              <a:t>Probably not, especially not with questions/criteria unknown to them</a:t>
            </a:r>
          </a:p>
          <a:p>
            <a:pPr lvl="1"/>
            <a:r>
              <a:rPr lang="en-US" sz="2200"/>
              <a:t>Typically reviews are in the form of comments, diagnostic feedback, and time for improvement</a:t>
            </a:r>
          </a:p>
          <a:p>
            <a:r>
              <a:rPr lang="en-US" sz="2200"/>
              <a:t>It takes about 10,000 hours of practice to become fluent and master a field of study (Gladwell, 2011)</a:t>
            </a:r>
          </a:p>
          <a:p>
            <a:pPr lvl="1"/>
            <a:r>
              <a:rPr lang="en-US" sz="2200"/>
              <a:t>13 years of school, 200 days/year, 2 hours per day- We’re barely half way there (5,200 hours)</a:t>
            </a:r>
          </a:p>
        </p:txBody>
      </p:sp>
    </p:spTree>
    <p:extLst>
      <p:ext uri="{BB962C8B-B14F-4D97-AF65-F5344CB8AC3E}">
        <p14:creationId xmlns:p14="http://schemas.microsoft.com/office/powerpoint/2010/main" val="1017470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322521"/>
            <a:ext cx="10131425" cy="1456267"/>
          </a:xfrm>
        </p:spPr>
        <p:txBody>
          <a:bodyPr/>
          <a:lstStyle/>
          <a:p>
            <a:r>
              <a:rPr lang="en-US"/>
              <a:t>What alternatives are there to traditional grading?</a:t>
            </a:r>
          </a:p>
        </p:txBody>
      </p:sp>
      <p:sp>
        <p:nvSpPr>
          <p:cNvPr id="3" name="Content Placeholder 2"/>
          <p:cNvSpPr>
            <a:spLocks noGrp="1"/>
          </p:cNvSpPr>
          <p:nvPr>
            <p:ph idx="1"/>
          </p:nvPr>
        </p:nvSpPr>
        <p:spPr>
          <a:xfrm>
            <a:off x="373269" y="1778788"/>
            <a:ext cx="6657108" cy="4653588"/>
          </a:xfrm>
        </p:spPr>
        <p:txBody>
          <a:bodyPr>
            <a:noAutofit/>
          </a:bodyPr>
          <a:lstStyle/>
          <a:p>
            <a:r>
              <a:rPr lang="en-US" sz="2400"/>
              <a:t>If you must use numbers and letters, use a scale that doesn’t make “F” an overwhelming proportion of the scale. </a:t>
            </a:r>
          </a:p>
          <a:p>
            <a:r>
              <a:rPr lang="en-US" sz="2400"/>
              <a:t>Standards mastery</a:t>
            </a:r>
          </a:p>
          <a:p>
            <a:r>
              <a:rPr lang="en-US" sz="2400"/>
              <a:t>Portfolios</a:t>
            </a:r>
          </a:p>
          <a:p>
            <a:r>
              <a:rPr lang="en-US" sz="2400"/>
              <a:t>Grade contracts</a:t>
            </a:r>
          </a:p>
          <a:p>
            <a:r>
              <a:rPr lang="en-US" sz="2400"/>
              <a:t>Conferences/ Interviews</a:t>
            </a:r>
          </a:p>
          <a:p>
            <a:r>
              <a:rPr lang="en-US" sz="2400"/>
              <a:t>No grades- just learn, deal with behavior issues as they arise</a:t>
            </a:r>
          </a:p>
        </p:txBody>
      </p:sp>
      <p:graphicFrame>
        <p:nvGraphicFramePr>
          <p:cNvPr id="4" name="Chart 3"/>
          <p:cNvGraphicFramePr/>
          <p:nvPr>
            <p:extLst>
              <p:ext uri="{D42A27DB-BD31-4B8C-83A1-F6EECF244321}">
                <p14:modId xmlns:p14="http://schemas.microsoft.com/office/powerpoint/2010/main" val="991045567"/>
              </p:ext>
            </p:extLst>
          </p:nvPr>
        </p:nvGraphicFramePr>
        <p:xfrm>
          <a:off x="7327755" y="2223653"/>
          <a:ext cx="4573300" cy="349827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10254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3964" y="107182"/>
            <a:ext cx="10131425" cy="777073"/>
          </a:xfrm>
        </p:spPr>
        <p:txBody>
          <a:bodyPr>
            <a:normAutofit/>
          </a:bodyPr>
          <a:lstStyle/>
          <a:p>
            <a:r>
              <a:rPr lang="en-US"/>
              <a:t>Math 1420 structure</a:t>
            </a:r>
          </a:p>
        </p:txBody>
      </p:sp>
      <p:sp>
        <p:nvSpPr>
          <p:cNvPr id="3" name="Content Placeholder 2"/>
          <p:cNvSpPr>
            <a:spLocks noGrp="1"/>
          </p:cNvSpPr>
          <p:nvPr>
            <p:ph idx="1"/>
          </p:nvPr>
        </p:nvSpPr>
        <p:spPr>
          <a:xfrm>
            <a:off x="685801" y="331596"/>
            <a:ext cx="10131425" cy="6451041"/>
          </a:xfrm>
        </p:spPr>
        <p:txBody>
          <a:bodyPr>
            <a:normAutofit/>
          </a:bodyPr>
          <a:lstStyle/>
          <a:p>
            <a:r>
              <a:rPr lang="en-US" sz="2800"/>
              <a:t>Math content course for teachers</a:t>
            </a:r>
          </a:p>
          <a:p>
            <a:r>
              <a:rPr lang="en-US" sz="2800"/>
              <a:t>Final letter grades are required</a:t>
            </a:r>
          </a:p>
          <a:p>
            <a:r>
              <a:rPr lang="en-US" sz="2800"/>
              <a:t>20% - Being a productive mathematician</a:t>
            </a:r>
          </a:p>
          <a:p>
            <a:r>
              <a:rPr lang="en-US" sz="2800"/>
              <a:t>80%- Portfolios that have rubrics for each standards</a:t>
            </a:r>
          </a:p>
          <a:p>
            <a:pPr lvl="1"/>
            <a:r>
              <a:rPr lang="en-US" sz="2800"/>
              <a:t>Students choose problems</a:t>
            </a:r>
          </a:p>
          <a:p>
            <a:pPr lvl="1"/>
            <a:r>
              <a:rPr lang="en-US" sz="2800"/>
              <a:t>Peer feedback, self-assess, instructor feedback</a:t>
            </a:r>
          </a:p>
          <a:p>
            <a:pPr lvl="1"/>
            <a:r>
              <a:rPr lang="en-US" sz="2800"/>
              <a:t>Limited number of revisions allowed</a:t>
            </a:r>
          </a:p>
          <a:p>
            <a:pPr lvl="1"/>
            <a:r>
              <a:rPr lang="en-US" sz="2800"/>
              <a:t>Points that make up 80% come from student self-assessment (with instructor approval)</a:t>
            </a:r>
          </a:p>
        </p:txBody>
      </p:sp>
    </p:spTree>
    <p:extLst>
      <p:ext uri="{BB962C8B-B14F-4D97-AF65-F5344CB8AC3E}">
        <p14:creationId xmlns:p14="http://schemas.microsoft.com/office/powerpoint/2010/main" val="3849261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131425" cy="1065125"/>
          </a:xfrm>
        </p:spPr>
        <p:txBody>
          <a:bodyPr/>
          <a:lstStyle/>
          <a:p>
            <a:r>
              <a:rPr lang="en-US"/>
              <a:t>Math 4100 structure</a:t>
            </a:r>
          </a:p>
        </p:txBody>
      </p:sp>
      <p:sp>
        <p:nvSpPr>
          <p:cNvPr id="3" name="Content Placeholder 2"/>
          <p:cNvSpPr>
            <a:spLocks noGrp="1"/>
          </p:cNvSpPr>
          <p:nvPr>
            <p:ph idx="1"/>
          </p:nvPr>
        </p:nvSpPr>
        <p:spPr>
          <a:xfrm>
            <a:off x="221065" y="552659"/>
            <a:ext cx="11686232" cy="6305342"/>
          </a:xfrm>
        </p:spPr>
        <p:txBody>
          <a:bodyPr>
            <a:normAutofit/>
          </a:bodyPr>
          <a:lstStyle/>
          <a:p>
            <a:r>
              <a:rPr lang="en-US" sz="2600" dirty="0"/>
              <a:t>Math methods course for teachers</a:t>
            </a:r>
          </a:p>
          <a:p>
            <a:r>
              <a:rPr lang="en-US" sz="2600" dirty="0"/>
              <a:t>Final letter grades required</a:t>
            </a:r>
            <a:endParaRPr lang="en-US" sz="2600" dirty="0">
              <a:cs typeface="Calibri"/>
            </a:endParaRPr>
          </a:p>
          <a:p>
            <a:r>
              <a:rPr lang="en-US" sz="2600" dirty="0"/>
              <a:t>Grade contracts created first day of class</a:t>
            </a:r>
            <a:endParaRPr lang="en-US" sz="2600" dirty="0">
              <a:cs typeface="Calibri"/>
            </a:endParaRPr>
          </a:p>
          <a:p>
            <a:pPr lvl="1"/>
            <a:r>
              <a:rPr lang="en-US" sz="2600" dirty="0"/>
              <a:t>An “A” looks like….</a:t>
            </a:r>
            <a:endParaRPr lang="en-US" sz="2600" dirty="0">
              <a:cs typeface="Calibri"/>
            </a:endParaRPr>
          </a:p>
          <a:p>
            <a:pPr lvl="1"/>
            <a:r>
              <a:rPr lang="en-US" sz="2600" dirty="0"/>
              <a:t>A “B” looks like…. </a:t>
            </a:r>
            <a:endParaRPr lang="en-US" sz="2600" dirty="0">
              <a:cs typeface="Calibri"/>
            </a:endParaRPr>
          </a:p>
          <a:p>
            <a:r>
              <a:rPr lang="en-US" sz="2800" dirty="0"/>
              <a:t>No points, percents, or letter grades on anything submitted, just diagnostic comments to further student learning</a:t>
            </a:r>
            <a:endParaRPr lang="en-US" sz="2800" dirty="0">
              <a:cs typeface="Calibri"/>
            </a:endParaRPr>
          </a:p>
          <a:p>
            <a:pPr lvl="1"/>
            <a:r>
              <a:rPr lang="en-US" sz="2600" dirty="0"/>
              <a:t>Students self-assess their level of work often and compare to instructor expectations</a:t>
            </a:r>
            <a:endParaRPr lang="en-US" sz="2600" dirty="0">
              <a:cs typeface="Calibri"/>
            </a:endParaRPr>
          </a:p>
          <a:p>
            <a:pPr lvl="1"/>
            <a:r>
              <a:rPr lang="en-US" sz="2600" dirty="0"/>
              <a:t>Instructor tracks student progress as proficient, approaching proficiency, or needs revisiting</a:t>
            </a:r>
            <a:endParaRPr lang="en-US" sz="2600" dirty="0">
              <a:cs typeface="Calibri"/>
            </a:endParaRPr>
          </a:p>
          <a:p>
            <a:pPr lvl="1"/>
            <a:r>
              <a:rPr lang="en-US" sz="2600" dirty="0"/>
              <a:t>Conference with students as needed about progress</a:t>
            </a:r>
            <a:endParaRPr lang="en-US" sz="2600" dirty="0">
              <a:cs typeface="Calibri"/>
            </a:endParaRPr>
          </a:p>
        </p:txBody>
      </p:sp>
    </p:spTree>
    <p:extLst>
      <p:ext uri="{BB962C8B-B14F-4D97-AF65-F5344CB8AC3E}">
        <p14:creationId xmlns:p14="http://schemas.microsoft.com/office/powerpoint/2010/main" val="3833845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Places to learn about or get involved in teachers going gradeless</a:t>
            </a:r>
          </a:p>
        </p:txBody>
      </p:sp>
      <p:sp>
        <p:nvSpPr>
          <p:cNvPr id="3" name="Content Placeholder 2"/>
          <p:cNvSpPr>
            <a:spLocks noGrp="1"/>
          </p:cNvSpPr>
          <p:nvPr>
            <p:ph idx="1"/>
          </p:nvPr>
        </p:nvSpPr>
        <p:spPr/>
        <p:txBody>
          <a:bodyPr>
            <a:normAutofit/>
          </a:bodyPr>
          <a:lstStyle/>
          <a:p>
            <a:r>
              <a:rPr lang="en-US" sz="2600" i="1"/>
              <a:t>Mathematical Mindsets</a:t>
            </a:r>
            <a:r>
              <a:rPr lang="en-US" sz="2600"/>
              <a:t>- Jo Boaler (2016)</a:t>
            </a:r>
          </a:p>
          <a:p>
            <a:r>
              <a:rPr lang="en-US" sz="2600" i="1"/>
              <a:t>What’s Math Got To Do With It?- </a:t>
            </a:r>
            <a:r>
              <a:rPr lang="en-US" sz="2600"/>
              <a:t>Jo Boaler (2015)</a:t>
            </a:r>
          </a:p>
          <a:p>
            <a:r>
              <a:rPr lang="en-US" sz="2600"/>
              <a:t>Race to Nowhere film (free on youtube.com)</a:t>
            </a:r>
          </a:p>
          <a:p>
            <a:r>
              <a:rPr lang="en-US" sz="2600"/>
              <a:t>Twitter- Teachers Going Gradeless, follow Dan Meyer</a:t>
            </a:r>
          </a:p>
          <a:p>
            <a:r>
              <a:rPr lang="en-US" sz="2600"/>
              <a:t>Facebook groups (AMTE’s Rethinking Grades, Teachers Going Gradeless, Teachers Throwing Out Grades)</a:t>
            </a:r>
          </a:p>
        </p:txBody>
      </p:sp>
    </p:spTree>
    <p:extLst>
      <p:ext uri="{BB962C8B-B14F-4D97-AF65-F5344CB8AC3E}">
        <p14:creationId xmlns:p14="http://schemas.microsoft.com/office/powerpoint/2010/main" val="23706512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126" y="85725"/>
            <a:ext cx="10131425" cy="618067"/>
          </a:xfrm>
        </p:spPr>
        <p:txBody>
          <a:bodyPr>
            <a:normAutofit fontScale="90000"/>
          </a:bodyPr>
          <a:lstStyle/>
          <a:p>
            <a:pPr algn="ctr"/>
            <a:r>
              <a:rPr lang="en-US" dirty="0"/>
              <a:t>References</a:t>
            </a:r>
          </a:p>
        </p:txBody>
      </p:sp>
      <p:sp>
        <p:nvSpPr>
          <p:cNvPr id="3" name="Content Placeholder 2"/>
          <p:cNvSpPr>
            <a:spLocks noGrp="1"/>
          </p:cNvSpPr>
          <p:nvPr>
            <p:ph idx="1"/>
          </p:nvPr>
        </p:nvSpPr>
        <p:spPr>
          <a:xfrm>
            <a:off x="295276" y="703792"/>
            <a:ext cx="11455400" cy="6030383"/>
          </a:xfrm>
        </p:spPr>
        <p:txBody>
          <a:bodyPr>
            <a:normAutofit fontScale="77500" lnSpcReduction="20000"/>
          </a:bodyPr>
          <a:lstStyle/>
          <a:p>
            <a:pPr>
              <a:buNone/>
            </a:pPr>
            <a:r>
              <a:rPr lang="en-US" dirty="0">
                <a:ea typeface="+mn-lt"/>
                <a:cs typeface="+mn-lt"/>
              </a:rPr>
              <a:t>Beilock, S. (2011). </a:t>
            </a:r>
            <a:r>
              <a:rPr lang="en-US" i="1" dirty="0">
                <a:ea typeface="+mn-lt"/>
                <a:cs typeface="+mn-lt"/>
              </a:rPr>
              <a:t>Choke: What the secrets of the brain reveal about getting it right when you have to</a:t>
            </a:r>
            <a:r>
              <a:rPr lang="en-US" dirty="0">
                <a:ea typeface="+mn-lt"/>
                <a:cs typeface="+mn-lt"/>
              </a:rPr>
              <a:t>. New York: Free Press. </a:t>
            </a:r>
            <a:endParaRPr lang="en-US" dirty="0"/>
          </a:p>
          <a:p>
            <a:pPr>
              <a:buNone/>
            </a:pPr>
            <a:r>
              <a:rPr lang="en-US" dirty="0">
                <a:ea typeface="+mn-lt"/>
                <a:cs typeface="+mn-lt"/>
              </a:rPr>
              <a:t>Black, P., Harrison, C., Lee, C., Marshall, B., &amp; Wiliam, D. (2002). </a:t>
            </a:r>
            <a:r>
              <a:rPr lang="en-US" i="1" dirty="0">
                <a:ea typeface="+mn-lt"/>
                <a:cs typeface="+mn-lt"/>
              </a:rPr>
              <a:t>Working inside the black box: Assessment for learning in the classroom</a:t>
            </a:r>
            <a:r>
              <a:rPr lang="en-US" dirty="0">
                <a:ea typeface="+mn-lt"/>
                <a:cs typeface="+mn-lt"/>
              </a:rPr>
              <a:t>. London: Department of Education &amp; Professional Studies, King’s College. </a:t>
            </a:r>
            <a:endParaRPr lang="en-US" dirty="0"/>
          </a:p>
          <a:p>
            <a:pPr>
              <a:buNone/>
            </a:pPr>
            <a:r>
              <a:rPr lang="en-US" dirty="0">
                <a:ea typeface="+mn-lt"/>
                <a:cs typeface="+mn-lt"/>
              </a:rPr>
              <a:t>Boaler, J. (2014). Fluency without fear: Research evidence on the best ways to learn math facts. Youcubed at Standford University. Retrieved from </a:t>
            </a:r>
            <a:r>
              <a:rPr lang="en-US" dirty="0">
                <a:ea typeface="+mn-lt"/>
                <a:cs typeface="+mn-lt"/>
                <a:hlinkClick r:id="rId2"/>
              </a:rPr>
              <a:t>https://www.youcubed.org/evidence/fluency-without-fear/</a:t>
            </a:r>
            <a:r>
              <a:rPr lang="en-US" dirty="0">
                <a:ea typeface="+mn-lt"/>
                <a:cs typeface="+mn-lt"/>
              </a:rPr>
              <a:t> </a:t>
            </a:r>
            <a:endParaRPr lang="en-US" dirty="0"/>
          </a:p>
          <a:p>
            <a:pPr>
              <a:buNone/>
            </a:pPr>
            <a:r>
              <a:rPr lang="en-US" dirty="0">
                <a:ea typeface="+mn-lt"/>
                <a:cs typeface="+mn-lt"/>
              </a:rPr>
              <a:t>Boaler, J. (2015). </a:t>
            </a:r>
            <a:r>
              <a:rPr lang="en-US" i="1" dirty="0">
                <a:ea typeface="+mn-lt"/>
                <a:cs typeface="+mn-lt"/>
              </a:rPr>
              <a:t>What’s math got to do with it: How teachers and parents can transform mathematics learning and inspire success</a:t>
            </a:r>
            <a:r>
              <a:rPr lang="en-US" dirty="0">
                <a:ea typeface="+mn-lt"/>
                <a:cs typeface="+mn-lt"/>
              </a:rPr>
              <a:t>. New York: Penguin. </a:t>
            </a:r>
            <a:endParaRPr lang="en-US" dirty="0"/>
          </a:p>
          <a:p>
            <a:pPr>
              <a:buNone/>
            </a:pPr>
            <a:r>
              <a:rPr lang="en-US" dirty="0">
                <a:ea typeface="+mn-lt"/>
                <a:cs typeface="+mn-lt"/>
              </a:rPr>
              <a:t>Boaler, J. (2016). </a:t>
            </a:r>
            <a:r>
              <a:rPr lang="en-US" i="1" dirty="0">
                <a:ea typeface="+mn-lt"/>
                <a:cs typeface="+mn-lt"/>
              </a:rPr>
              <a:t>Mathematical Mindsets</a:t>
            </a:r>
            <a:r>
              <a:rPr lang="en-US" dirty="0">
                <a:ea typeface="+mn-lt"/>
                <a:cs typeface="+mn-lt"/>
              </a:rPr>
              <a:t>. John Wiley &amp; Sons. </a:t>
            </a:r>
            <a:endParaRPr lang="en-US" dirty="0"/>
          </a:p>
          <a:p>
            <a:pPr>
              <a:buNone/>
            </a:pPr>
            <a:r>
              <a:rPr lang="en-US" dirty="0">
                <a:ea typeface="+mn-lt"/>
                <a:cs typeface="+mn-lt"/>
              </a:rPr>
              <a:t>Butler, R. (1987). Task-involving and ego-involving properties of evaluation: Effects of different feedback conditions on motivational perceptions interest and performance. </a:t>
            </a:r>
            <a:r>
              <a:rPr lang="en-US" i="1" dirty="0">
                <a:ea typeface="+mn-lt"/>
                <a:cs typeface="+mn-lt"/>
              </a:rPr>
              <a:t>Journal of Educational Psychology, 79</a:t>
            </a:r>
            <a:r>
              <a:rPr lang="en-US" dirty="0">
                <a:ea typeface="+mn-lt"/>
                <a:cs typeface="+mn-lt"/>
              </a:rPr>
              <a:t>, 474-482. </a:t>
            </a:r>
            <a:endParaRPr lang="en-US" dirty="0"/>
          </a:p>
          <a:p>
            <a:pPr>
              <a:buNone/>
            </a:pPr>
            <a:r>
              <a:rPr lang="en-US" dirty="0">
                <a:ea typeface="+mn-lt"/>
                <a:cs typeface="+mn-lt"/>
              </a:rPr>
              <a:t>Challenge Success. (2012). Changing the conversation about homework from quantity and achievement to quality and engagement. Stanford, CA: Challenge Success. Retrieved from </a:t>
            </a:r>
            <a:r>
              <a:rPr lang="en-US" dirty="0">
                <a:ea typeface="+mn-lt"/>
                <a:cs typeface="+mn-lt"/>
                <a:hlinkClick r:id="rId3"/>
              </a:rPr>
              <a:t>https://www.challengesuccess.org/wp-content/uploads/2015/07/ChallengeSuccess-Homework-WhitePaper.pdf</a:t>
            </a:r>
            <a:r>
              <a:rPr lang="en-US" dirty="0">
                <a:ea typeface="+mn-lt"/>
                <a:cs typeface="+mn-lt"/>
              </a:rPr>
              <a:t> </a:t>
            </a:r>
            <a:endParaRPr lang="en-US" dirty="0"/>
          </a:p>
          <a:p>
            <a:pPr>
              <a:buNone/>
            </a:pPr>
            <a:r>
              <a:rPr lang="en-US" dirty="0">
                <a:ea typeface="+mn-lt"/>
                <a:cs typeface="+mn-lt"/>
              </a:rPr>
              <a:t>Deevers, M. (2006). </a:t>
            </a:r>
            <a:r>
              <a:rPr lang="en-US" i="1" dirty="0">
                <a:ea typeface="+mn-lt"/>
                <a:cs typeface="+mn-lt"/>
              </a:rPr>
              <a:t>Linking classroom assessment practices with student motivation in mathematics</a:t>
            </a:r>
            <a:r>
              <a:rPr lang="en-US" dirty="0">
                <a:ea typeface="+mn-lt"/>
                <a:cs typeface="+mn-lt"/>
              </a:rPr>
              <a:t>. Paper presented at the American Educational Research Association, San Francisco. </a:t>
            </a:r>
            <a:endParaRPr lang="en-US" dirty="0"/>
          </a:p>
          <a:p>
            <a:pPr>
              <a:buNone/>
            </a:pPr>
            <a:r>
              <a:rPr lang="en-US" dirty="0">
                <a:ea typeface="+mn-lt"/>
                <a:cs typeface="+mn-lt"/>
              </a:rPr>
              <a:t>Elawar, M.C., &amp; Corno, L. (1985). Opportunity-to-learn standards and the state role in education. </a:t>
            </a:r>
            <a:r>
              <a:rPr lang="en-US" i="1" dirty="0">
                <a:ea typeface="+mn-lt"/>
                <a:cs typeface="+mn-lt"/>
              </a:rPr>
              <a:t>Teachers College Record, 96</a:t>
            </a:r>
            <a:r>
              <a:rPr lang="en-US" dirty="0">
                <a:ea typeface="+mn-lt"/>
                <a:cs typeface="+mn-lt"/>
              </a:rPr>
              <a:t>(3), 432-457. </a:t>
            </a:r>
            <a:endParaRPr lang="en-US" dirty="0"/>
          </a:p>
          <a:p>
            <a:pPr>
              <a:buNone/>
            </a:pPr>
            <a:r>
              <a:rPr lang="en-US" dirty="0">
                <a:ea typeface="+mn-lt"/>
                <a:cs typeface="+mn-lt"/>
              </a:rPr>
              <a:t>Gladwell, M. (2011). </a:t>
            </a:r>
            <a:r>
              <a:rPr lang="en-US" i="1" dirty="0">
                <a:ea typeface="+mn-lt"/>
                <a:cs typeface="+mn-lt"/>
              </a:rPr>
              <a:t>Outliers: The story of success</a:t>
            </a:r>
            <a:r>
              <a:rPr lang="en-US" dirty="0">
                <a:ea typeface="+mn-lt"/>
                <a:cs typeface="+mn-lt"/>
              </a:rPr>
              <a:t>. Back Bay Books.   </a:t>
            </a:r>
            <a:endParaRPr lang="en-US" dirty="0"/>
          </a:p>
          <a:p>
            <a:pPr>
              <a:buNone/>
            </a:pPr>
            <a:r>
              <a:rPr lang="en-US" dirty="0">
                <a:ea typeface="+mn-lt"/>
                <a:cs typeface="+mn-lt"/>
              </a:rPr>
              <a:t>Kohn, A. (2008). Teachers who have stopped assigning homework (blog). Retrieved from </a:t>
            </a:r>
            <a:r>
              <a:rPr lang="en-US" dirty="0">
                <a:ea typeface="+mn-lt"/>
                <a:cs typeface="+mn-lt"/>
                <a:hlinkClick r:id="rId4"/>
              </a:rPr>
              <a:t>https://www.alfiekohn.org/blogs/teachers-stopped-assigning-homework/</a:t>
            </a:r>
            <a:r>
              <a:rPr lang="en-US" dirty="0">
                <a:ea typeface="+mn-lt"/>
                <a:cs typeface="+mn-lt"/>
              </a:rPr>
              <a:t> </a:t>
            </a:r>
            <a:endParaRPr lang="en-US" dirty="0"/>
          </a:p>
          <a:p>
            <a:pPr>
              <a:buNone/>
            </a:pPr>
            <a:r>
              <a:rPr lang="en-US" dirty="0">
                <a:ea typeface="+mn-lt"/>
                <a:cs typeface="+mn-lt"/>
              </a:rPr>
              <a:t>Organization for the Economic Cooperation and Development (OECD). (2013). Lessons from PISA 2012 for the United States, strong performers and successful reformers in education. Paris: OECD. </a:t>
            </a:r>
            <a:endParaRPr lang="en-US" dirty="0"/>
          </a:p>
          <a:p>
            <a:pPr>
              <a:buNone/>
            </a:pPr>
            <a:r>
              <a:rPr lang="en-US" dirty="0">
                <a:ea typeface="+mn-lt"/>
                <a:cs typeface="+mn-lt"/>
              </a:rPr>
              <a:t>Program for International Student Success (PISA). (2015). Does homework perpetuate inequities in education? PISA in Focus 46. Retrieved from </a:t>
            </a:r>
            <a:r>
              <a:rPr lang="en-US" dirty="0">
                <a:ea typeface="+mn-lt"/>
                <a:cs typeface="+mn-lt"/>
                <a:hlinkClick r:id="rId5"/>
              </a:rPr>
              <a:t>https://www.oecd.org/pisa/pisaproducts/pisa-in-focus-all-editions.htm</a:t>
            </a:r>
            <a:r>
              <a:rPr lang="en-US" dirty="0">
                <a:ea typeface="+mn-lt"/>
                <a:cs typeface="+mn-lt"/>
              </a:rPr>
              <a:t> </a:t>
            </a:r>
            <a:endParaRPr lang="en-US" dirty="0"/>
          </a:p>
          <a:p>
            <a:pPr marL="0" indent="0">
              <a:buNone/>
            </a:pPr>
            <a:r>
              <a:rPr lang="en-US" dirty="0">
                <a:ea typeface="+mn-lt"/>
                <a:cs typeface="+mn-lt"/>
              </a:rPr>
              <a:t>Program for International Student Success (PISA). (2015). Is too much testing bad for student performance and well-being? PISA in Focus 79. Retrieved from </a:t>
            </a:r>
            <a:r>
              <a:rPr lang="en-US" dirty="0">
                <a:ea typeface="+mn-lt"/>
                <a:cs typeface="+mn-lt"/>
                <a:hlinkClick r:id="rId5"/>
              </a:rPr>
              <a:t>https://www.oecd.org/pisa/pisaproducts/pisa-in-focus-all-editions.htm</a:t>
            </a:r>
            <a:r>
              <a:rPr lang="en-US" dirty="0">
                <a:ea typeface="+mn-lt"/>
                <a:cs typeface="+mn-lt"/>
              </a:rPr>
              <a:t> </a:t>
            </a:r>
            <a:endParaRPr lang="en-US" dirty="0"/>
          </a:p>
        </p:txBody>
      </p:sp>
    </p:spTree>
    <p:extLst>
      <p:ext uri="{BB962C8B-B14F-4D97-AF65-F5344CB8AC3E}">
        <p14:creationId xmlns:p14="http://schemas.microsoft.com/office/powerpoint/2010/main" val="2521445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does going “gradeless” mean?</a:t>
            </a:r>
          </a:p>
        </p:txBody>
      </p:sp>
      <p:sp>
        <p:nvSpPr>
          <p:cNvPr id="3" name="Content Placeholder 2"/>
          <p:cNvSpPr>
            <a:spLocks noGrp="1"/>
          </p:cNvSpPr>
          <p:nvPr>
            <p:ph idx="1"/>
          </p:nvPr>
        </p:nvSpPr>
        <p:spPr/>
        <p:txBody>
          <a:bodyPr/>
          <a:lstStyle/>
          <a:p>
            <a:r>
              <a:rPr lang="en-US" sz="2400"/>
              <a:t>A focus on learning and growth rather than averaging or accumulating points</a:t>
            </a:r>
          </a:p>
          <a:p>
            <a:r>
              <a:rPr lang="en-US" sz="2400"/>
              <a:t>Grades may or may not be given at the conclusion of a course</a:t>
            </a:r>
          </a:p>
          <a:p>
            <a:r>
              <a:rPr lang="en-US" sz="2400"/>
              <a:t>Feedback is detailed and specific, including written and oral comments</a:t>
            </a:r>
          </a:p>
          <a:p>
            <a:r>
              <a:rPr lang="en-US" sz="2400"/>
              <a:t>Revisions are allowed and expected</a:t>
            </a:r>
          </a:p>
          <a:p>
            <a:endParaRPr lang="en-US"/>
          </a:p>
        </p:txBody>
      </p:sp>
    </p:spTree>
    <p:extLst>
      <p:ext uri="{BB962C8B-B14F-4D97-AF65-F5344CB8AC3E}">
        <p14:creationId xmlns:p14="http://schemas.microsoft.com/office/powerpoint/2010/main" val="17474137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Discussion and sharing</a:t>
            </a:r>
          </a:p>
        </p:txBody>
      </p:sp>
      <p:sp>
        <p:nvSpPr>
          <p:cNvPr id="3" name="Content Placeholder 2"/>
          <p:cNvSpPr>
            <a:spLocks noGrp="1"/>
          </p:cNvSpPr>
          <p:nvPr>
            <p:ph idx="1"/>
          </p:nvPr>
        </p:nvSpPr>
        <p:spPr/>
        <p:txBody>
          <a:bodyPr>
            <a:normAutofit/>
          </a:bodyPr>
          <a:lstStyle/>
          <a:p>
            <a:r>
              <a:rPr lang="en-US" sz="3000"/>
              <a:t>What ideas do you have? </a:t>
            </a:r>
          </a:p>
          <a:p>
            <a:r>
              <a:rPr lang="en-US" sz="3000"/>
              <a:t>Would you like to try something like this?</a:t>
            </a:r>
          </a:p>
          <a:p>
            <a:r>
              <a:rPr lang="en-US" sz="3000"/>
              <a:t>Have you tried something like this?</a:t>
            </a:r>
          </a:p>
          <a:p>
            <a:pPr lvl="1"/>
            <a:r>
              <a:rPr lang="en-US" sz="2800"/>
              <a:t>How did it go? </a:t>
            </a:r>
          </a:p>
          <a:p>
            <a:pPr lvl="1"/>
            <a:r>
              <a:rPr lang="en-US" sz="2800"/>
              <a:t>Pros and cons?</a:t>
            </a:r>
          </a:p>
        </p:txBody>
      </p:sp>
    </p:spTree>
    <p:extLst>
      <p:ext uri="{BB962C8B-B14F-4D97-AF65-F5344CB8AC3E}">
        <p14:creationId xmlns:p14="http://schemas.microsoft.com/office/powerpoint/2010/main" val="4009890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10131425" cy="1456267"/>
          </a:xfrm>
        </p:spPr>
        <p:txBody>
          <a:bodyPr/>
          <a:lstStyle/>
          <a:p>
            <a:r>
              <a:rPr lang="en-US"/>
              <a:t>The vicious cycle of high stakes testing</a:t>
            </a:r>
          </a:p>
        </p:txBody>
      </p:sp>
      <p:sp>
        <p:nvSpPr>
          <p:cNvPr id="3" name="Content Placeholder 2"/>
          <p:cNvSpPr>
            <a:spLocks noGrp="1"/>
          </p:cNvSpPr>
          <p:nvPr>
            <p:ph idx="1"/>
          </p:nvPr>
        </p:nvSpPr>
        <p:spPr>
          <a:xfrm>
            <a:off x="685801" y="984739"/>
            <a:ext cx="10131425" cy="5777802"/>
          </a:xfrm>
        </p:spPr>
        <p:txBody>
          <a:bodyPr>
            <a:noAutofit/>
          </a:bodyPr>
          <a:lstStyle/>
          <a:p>
            <a:r>
              <a:rPr lang="en-US" sz="2400"/>
              <a:t>State says- We’re going to test once or twice a year</a:t>
            </a:r>
          </a:p>
          <a:p>
            <a:r>
              <a:rPr lang="en-US" sz="2400"/>
              <a:t>District says- Let’s do benchmark tests 4-5 times a year to make sure students are ready for those state tests</a:t>
            </a:r>
          </a:p>
          <a:p>
            <a:r>
              <a:rPr lang="en-US" sz="2400"/>
              <a:t>Some districts say- Let’s do common tests at the end of each unit or weekly to make sure students are ready for the benchmark tests</a:t>
            </a:r>
          </a:p>
          <a:p>
            <a:r>
              <a:rPr lang="en-US" sz="2400"/>
              <a:t>Teachers feel pressure that they might be judged if students perform poorly on any of these, so they might do even more testing/prep</a:t>
            </a:r>
          </a:p>
          <a:p>
            <a:r>
              <a:rPr lang="en-US" sz="2400"/>
              <a:t>In an effort to make “data-driven” decisions, we are over-testing our students and reducing them to nothing more than a score or color, when we know they (and their needs and strengths) are much more complex</a:t>
            </a:r>
          </a:p>
          <a:p>
            <a:r>
              <a:rPr lang="en-US" sz="2400"/>
              <a:t>Students and teachers feel stressed and overwhelmed by the constant formal assessment- contributing to an all time high suicide rate for teens and adolescents</a:t>
            </a:r>
          </a:p>
        </p:txBody>
      </p:sp>
    </p:spTree>
    <p:extLst>
      <p:ext uri="{BB962C8B-B14F-4D97-AF65-F5344CB8AC3E}">
        <p14:creationId xmlns:p14="http://schemas.microsoft.com/office/powerpoint/2010/main" val="805282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E4201-FC30-4915-8277-0F2FFC0AC3FF}"/>
              </a:ext>
            </a:extLst>
          </p:cNvPr>
          <p:cNvSpPr>
            <a:spLocks noGrp="1"/>
          </p:cNvSpPr>
          <p:nvPr>
            <p:ph type="title"/>
          </p:nvPr>
        </p:nvSpPr>
        <p:spPr>
          <a:xfrm>
            <a:off x="696433" y="216196"/>
            <a:ext cx="10131425" cy="847060"/>
          </a:xfrm>
        </p:spPr>
        <p:txBody>
          <a:bodyPr/>
          <a:lstStyle/>
          <a:p>
            <a:r>
              <a:rPr lang="en-US"/>
              <a:t>The Vicious Cycle of High-stakes Testing</a:t>
            </a:r>
          </a:p>
        </p:txBody>
      </p:sp>
      <p:graphicFrame>
        <p:nvGraphicFramePr>
          <p:cNvPr id="4" name="Content Placeholder 3">
            <a:extLst>
              <a:ext uri="{FF2B5EF4-FFF2-40B4-BE49-F238E27FC236}">
                <a16:creationId xmlns:a16="http://schemas.microsoft.com/office/drawing/2014/main" id="{15EBB55B-ECFD-43F7-BCED-2711E14524CB}"/>
              </a:ext>
            </a:extLst>
          </p:cNvPr>
          <p:cNvGraphicFramePr>
            <a:graphicFrameLocks noGrp="1"/>
          </p:cNvGraphicFramePr>
          <p:nvPr>
            <p:ph idx="1"/>
            <p:extLst>
              <p:ext uri="{D42A27DB-BD31-4B8C-83A1-F6EECF244321}">
                <p14:modId xmlns:p14="http://schemas.microsoft.com/office/powerpoint/2010/main" val="1603935814"/>
              </p:ext>
            </p:extLst>
          </p:nvPr>
        </p:nvGraphicFramePr>
        <p:xfrm>
          <a:off x="308344" y="925033"/>
          <a:ext cx="11197856" cy="57167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421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30628"/>
            <a:ext cx="10131425" cy="539931"/>
          </a:xfrm>
        </p:spPr>
        <p:txBody>
          <a:bodyPr>
            <a:normAutofit fontScale="90000"/>
          </a:bodyPr>
          <a:lstStyle/>
          <a:p>
            <a:r>
              <a:rPr lang="en-US"/>
              <a:t>Potential Issues with traditional tests</a:t>
            </a:r>
          </a:p>
        </p:txBody>
      </p:sp>
      <p:sp>
        <p:nvSpPr>
          <p:cNvPr id="3" name="Content Placeholder 2"/>
          <p:cNvSpPr>
            <a:spLocks noGrp="1"/>
          </p:cNvSpPr>
          <p:nvPr>
            <p:ph idx="1"/>
          </p:nvPr>
        </p:nvSpPr>
        <p:spPr>
          <a:xfrm>
            <a:off x="685800" y="1017080"/>
            <a:ext cx="10131425" cy="4823840"/>
          </a:xfrm>
        </p:spPr>
        <p:txBody>
          <a:bodyPr>
            <a:normAutofit lnSpcReduction="10000"/>
          </a:bodyPr>
          <a:lstStyle/>
          <a:p>
            <a:r>
              <a:rPr lang="en-US" sz="2400" dirty="0"/>
              <a:t>Communicate a fixed mindset</a:t>
            </a:r>
          </a:p>
          <a:p>
            <a:r>
              <a:rPr lang="en-US" sz="2400" dirty="0"/>
              <a:t>Do not test real mathematics</a:t>
            </a:r>
            <a:endParaRPr lang="en-US" sz="2400" dirty="0">
              <a:cs typeface="Calibri"/>
            </a:endParaRPr>
          </a:p>
          <a:p>
            <a:pPr lvl="1"/>
            <a:r>
              <a:rPr lang="en-US" sz="2400" dirty="0"/>
              <a:t>Number sense and Application</a:t>
            </a:r>
            <a:endParaRPr lang="en-US" sz="2400" dirty="0">
              <a:cs typeface="Calibri"/>
            </a:endParaRPr>
          </a:p>
          <a:p>
            <a:pPr lvl="1"/>
            <a:r>
              <a:rPr lang="en-US" sz="2400" dirty="0"/>
              <a:t>Emphasize speed over deep thinking-</a:t>
            </a:r>
            <a:endParaRPr lang="en-US" sz="2400" dirty="0">
              <a:cs typeface="Calibri"/>
            </a:endParaRPr>
          </a:p>
          <a:p>
            <a:r>
              <a:rPr lang="en-US" sz="2400" dirty="0"/>
              <a:t>Lowest performing students relied on memorization rather than sense-making (OECD, 2013)</a:t>
            </a:r>
            <a:endParaRPr lang="en-US" sz="2400" dirty="0">
              <a:cs typeface="Calibri"/>
            </a:endParaRPr>
          </a:p>
          <a:p>
            <a:r>
              <a:rPr lang="en-US" sz="2400" dirty="0"/>
              <a:t>When timed, cause anxiety that masks what students actually know (</a:t>
            </a:r>
            <a:r>
              <a:rPr lang="en-US" sz="2400" dirty="0" err="1"/>
              <a:t>Beilock</a:t>
            </a:r>
            <a:r>
              <a:rPr lang="en-US" sz="2400" dirty="0"/>
              <a:t>, 2011)</a:t>
            </a:r>
            <a:endParaRPr lang="en-US" sz="2400" dirty="0">
              <a:cs typeface="Calibri"/>
            </a:endParaRPr>
          </a:p>
          <a:p>
            <a:pPr lvl="1"/>
            <a:r>
              <a:rPr lang="en-US" sz="2400" dirty="0"/>
              <a:t>Timed tests in third grade (</a:t>
            </a:r>
            <a:r>
              <a:rPr lang="en-US" sz="2400" dirty="0" err="1"/>
              <a:t>Boaler</a:t>
            </a:r>
            <a:r>
              <a:rPr lang="en-US" sz="2400" dirty="0"/>
              <a:t>, 2014)</a:t>
            </a:r>
            <a:endParaRPr lang="en-US" sz="2400" dirty="0">
              <a:cs typeface="Calibri"/>
            </a:endParaRPr>
          </a:p>
          <a:p>
            <a:pPr lvl="1"/>
            <a:r>
              <a:rPr lang="en-US" sz="2400" dirty="0">
                <a:cs typeface="Calibri"/>
              </a:rPr>
              <a:t>69% of students report anxiety during testing and 37% also experience it during test prep (PISA, 2015)</a:t>
            </a:r>
          </a:p>
        </p:txBody>
      </p:sp>
    </p:spTree>
    <p:extLst>
      <p:ext uri="{BB962C8B-B14F-4D97-AF65-F5344CB8AC3E}">
        <p14:creationId xmlns:p14="http://schemas.microsoft.com/office/powerpoint/2010/main" val="1409641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785" y="107183"/>
            <a:ext cx="10131425" cy="716782"/>
          </a:xfrm>
        </p:spPr>
        <p:txBody>
          <a:bodyPr/>
          <a:lstStyle/>
          <a:p>
            <a:r>
              <a:rPr lang="en-US"/>
              <a:t>Potential issues with grades</a:t>
            </a:r>
          </a:p>
        </p:txBody>
      </p:sp>
      <p:sp>
        <p:nvSpPr>
          <p:cNvPr id="3" name="Content Placeholder 2"/>
          <p:cNvSpPr>
            <a:spLocks noGrp="1"/>
          </p:cNvSpPr>
          <p:nvPr>
            <p:ph idx="1"/>
          </p:nvPr>
        </p:nvSpPr>
        <p:spPr>
          <a:xfrm>
            <a:off x="474784" y="1034981"/>
            <a:ext cx="10131425" cy="5556320"/>
          </a:xfrm>
        </p:spPr>
        <p:txBody>
          <a:bodyPr>
            <a:normAutofit/>
          </a:bodyPr>
          <a:lstStyle/>
          <a:p>
            <a:r>
              <a:rPr lang="en-US" sz="2800"/>
              <a:t>Grades</a:t>
            </a:r>
            <a:r>
              <a:rPr lang="en-US" sz="2800">
                <a:sym typeface="Wingdings" panose="05000000000000000000" pitchFamily="2" charset="2"/>
              </a:rPr>
              <a:t> are an example of “ego feedback” </a:t>
            </a:r>
          </a:p>
          <a:p>
            <a:r>
              <a:rPr lang="en-US" sz="2800">
                <a:sym typeface="Wingdings" panose="05000000000000000000" pitchFamily="2" charset="2"/>
              </a:rPr>
              <a:t>As students progress from 5</a:t>
            </a:r>
            <a:r>
              <a:rPr lang="en-US" sz="2800" baseline="30000">
                <a:sym typeface="Wingdings" panose="05000000000000000000" pitchFamily="2" charset="2"/>
              </a:rPr>
              <a:t>th</a:t>
            </a:r>
            <a:r>
              <a:rPr lang="en-US" sz="2800">
                <a:sym typeface="Wingdings" panose="05000000000000000000" pitchFamily="2" charset="2"/>
              </a:rPr>
              <a:t> to 12</a:t>
            </a:r>
            <a:r>
              <a:rPr lang="en-US" sz="2800" baseline="30000">
                <a:sym typeface="Wingdings" panose="05000000000000000000" pitchFamily="2" charset="2"/>
              </a:rPr>
              <a:t>th</a:t>
            </a:r>
            <a:r>
              <a:rPr lang="en-US" sz="2800">
                <a:sym typeface="Wingdings" panose="05000000000000000000" pitchFamily="2" charset="2"/>
              </a:rPr>
              <a:t> grade, grades become more and more fixed and are negatively correlated with what students believed they were capable of achieving after high school (Deevers, 2006)</a:t>
            </a:r>
          </a:p>
          <a:p>
            <a:r>
              <a:rPr lang="en-US" sz="2800">
                <a:sym typeface="Wingdings" panose="05000000000000000000" pitchFamily="2" charset="2"/>
              </a:rPr>
              <a:t>If any score on an assignment were equally likely, what letter grade would most students have? </a:t>
            </a:r>
          </a:p>
          <a:p>
            <a:r>
              <a:rPr lang="en-US" sz="2800">
                <a:sym typeface="Wingdings" panose="05000000000000000000" pitchFamily="2" charset="2"/>
              </a:rPr>
              <a:t>Unbalanced grading scales (Boaler, 2016) </a:t>
            </a:r>
          </a:p>
          <a:p>
            <a:r>
              <a:rPr lang="en-US" sz="2800">
                <a:sym typeface="Wingdings" panose="05000000000000000000" pitchFamily="2" charset="2"/>
              </a:rPr>
              <a:t>Inflation</a:t>
            </a:r>
            <a:endParaRPr lang="en-US" sz="2800">
              <a:solidFill>
                <a:srgbClr val="FFFF00"/>
              </a:solidFill>
              <a:sym typeface="Wingdings" panose="05000000000000000000" pitchFamily="2" charset="2"/>
            </a:endParaRPr>
          </a:p>
          <a:p>
            <a:endParaRPr lang="en-US"/>
          </a:p>
        </p:txBody>
      </p:sp>
    </p:spTree>
    <p:extLst>
      <p:ext uri="{BB962C8B-B14F-4D97-AF65-F5344CB8AC3E}">
        <p14:creationId xmlns:p14="http://schemas.microsoft.com/office/powerpoint/2010/main" val="1215629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884273621"/>
              </p:ext>
            </p:extLst>
          </p:nvPr>
        </p:nvGraphicFramePr>
        <p:xfrm>
          <a:off x="768927" y="1005464"/>
          <a:ext cx="4662055" cy="377435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extLst>
              <p:ext uri="{D42A27DB-BD31-4B8C-83A1-F6EECF244321}">
                <p14:modId xmlns:p14="http://schemas.microsoft.com/office/powerpoint/2010/main" val="1663314921"/>
              </p:ext>
            </p:extLst>
          </p:nvPr>
        </p:nvGraphicFramePr>
        <p:xfrm>
          <a:off x="6563157" y="2036617"/>
          <a:ext cx="4894552" cy="408709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4384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5"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0"/>
            <a:ext cx="10131425" cy="726831"/>
          </a:xfrm>
        </p:spPr>
        <p:txBody>
          <a:bodyPr/>
          <a:lstStyle/>
          <a:p>
            <a:r>
              <a:rPr lang="en-US"/>
              <a:t>Lessons we might learn from other countries</a:t>
            </a:r>
          </a:p>
        </p:txBody>
      </p:sp>
      <p:sp>
        <p:nvSpPr>
          <p:cNvPr id="3" name="Content Placeholder 2"/>
          <p:cNvSpPr>
            <a:spLocks noGrp="1"/>
          </p:cNvSpPr>
          <p:nvPr>
            <p:ph idx="1"/>
          </p:nvPr>
        </p:nvSpPr>
        <p:spPr>
          <a:xfrm>
            <a:off x="150725" y="241161"/>
            <a:ext cx="11736475" cy="6491236"/>
          </a:xfrm>
        </p:spPr>
        <p:txBody>
          <a:bodyPr>
            <a:normAutofit/>
          </a:bodyPr>
          <a:lstStyle/>
          <a:p>
            <a:pPr marL="0" indent="0">
              <a:buNone/>
            </a:pPr>
            <a:r>
              <a:rPr lang="en-US" sz="2400"/>
              <a:t>Most countries that lead the world in mathematics achievement do the following in comparison to the U.S. (Finland, Japan, China)</a:t>
            </a:r>
          </a:p>
          <a:p>
            <a:pPr lvl="1"/>
            <a:r>
              <a:rPr lang="en-US" sz="2400"/>
              <a:t>Test way less- maximum of one time per year, which is not used as a threat against teachers or students</a:t>
            </a:r>
          </a:p>
          <a:p>
            <a:pPr lvl="1"/>
            <a:r>
              <a:rPr lang="en-US" sz="2400"/>
              <a:t>Hardly ever give standardized tests to students before 10</a:t>
            </a:r>
            <a:r>
              <a:rPr lang="en-US" sz="2400" baseline="30000"/>
              <a:t>th</a:t>
            </a:r>
            <a:r>
              <a:rPr lang="en-US" sz="2400"/>
              <a:t> grade</a:t>
            </a:r>
          </a:p>
          <a:p>
            <a:pPr lvl="1"/>
            <a:r>
              <a:rPr lang="en-US" sz="2400"/>
              <a:t>Typically don’t grade students at all with letters or numbers until high school</a:t>
            </a:r>
          </a:p>
          <a:p>
            <a:pPr lvl="1"/>
            <a:r>
              <a:rPr lang="en-US" sz="2400"/>
              <a:t>Spend much less time on homework</a:t>
            </a:r>
          </a:p>
          <a:p>
            <a:pPr lvl="1"/>
            <a:r>
              <a:rPr lang="en-US" sz="2400"/>
              <a:t>Attend school for fewer days per year and hours per day</a:t>
            </a:r>
          </a:p>
          <a:p>
            <a:pPr lvl="1"/>
            <a:r>
              <a:rPr lang="en-US" sz="2400"/>
              <a:t>Start attending school at an older age</a:t>
            </a:r>
          </a:p>
        </p:txBody>
      </p:sp>
    </p:spTree>
    <p:extLst>
      <p:ext uri="{BB962C8B-B14F-4D97-AF65-F5344CB8AC3E}">
        <p14:creationId xmlns:p14="http://schemas.microsoft.com/office/powerpoint/2010/main" val="1330293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7038"/>
            <a:ext cx="10131425" cy="696686"/>
          </a:xfrm>
        </p:spPr>
        <p:txBody>
          <a:bodyPr/>
          <a:lstStyle/>
          <a:p>
            <a:r>
              <a:rPr lang="en-US"/>
              <a:t>Is there research support for this?</a:t>
            </a:r>
          </a:p>
        </p:txBody>
      </p:sp>
      <p:sp>
        <p:nvSpPr>
          <p:cNvPr id="3" name="Content Placeholder 2"/>
          <p:cNvSpPr>
            <a:spLocks noGrp="1"/>
          </p:cNvSpPr>
          <p:nvPr>
            <p:ph idx="1"/>
          </p:nvPr>
        </p:nvSpPr>
        <p:spPr>
          <a:xfrm>
            <a:off x="321548" y="582804"/>
            <a:ext cx="11264202" cy="6129495"/>
          </a:xfrm>
        </p:spPr>
        <p:txBody>
          <a:bodyPr>
            <a:normAutofit/>
          </a:bodyPr>
          <a:lstStyle/>
          <a:p>
            <a:r>
              <a:rPr lang="en-US" sz="2400" dirty="0">
                <a:sym typeface="Wingdings" panose="05000000000000000000" pitchFamily="2" charset="2"/>
              </a:rPr>
              <a:t>San Diego- Teachers stopped giving chapter tests and preparing students specifically for district/state tests. They taught rich, connected mathematics and gave students mini-assessments, called “show what you know.” Within the first year, standardized test scores caught up to neighboring districts, and anxiety and negative dispositions significantly declined, for students and teachers (</a:t>
            </a:r>
            <a:r>
              <a:rPr lang="en-US" sz="2400" dirty="0" err="1">
                <a:sym typeface="Wingdings" panose="05000000000000000000" pitchFamily="2" charset="2"/>
              </a:rPr>
              <a:t>Boaler</a:t>
            </a:r>
            <a:r>
              <a:rPr lang="en-US" sz="2400" dirty="0">
                <a:sym typeface="Wingdings" panose="05000000000000000000" pitchFamily="2" charset="2"/>
              </a:rPr>
              <a:t>, </a:t>
            </a:r>
            <a:r>
              <a:rPr lang="en-US" sz="2400" dirty="0" smtClean="0">
                <a:sym typeface="Wingdings" panose="05000000000000000000" pitchFamily="2" charset="2"/>
              </a:rPr>
              <a:t>2016). </a:t>
            </a:r>
            <a:endParaRPr lang="en-US" sz="2400" dirty="0">
              <a:sym typeface="Wingdings" panose="05000000000000000000" pitchFamily="2" charset="2"/>
            </a:endParaRPr>
          </a:p>
          <a:p>
            <a:pPr lvl="1"/>
            <a:r>
              <a:rPr lang="en-US" sz="2400" dirty="0">
                <a:sym typeface="Wingdings" panose="05000000000000000000" pitchFamily="2" charset="2"/>
              </a:rPr>
              <a:t>The following year- teachers stopped grading completely and gave feedback instead. Failure rates halved, and algebra and geometry scores surpassed neighboring districts with less diversity and higher average income</a:t>
            </a:r>
          </a:p>
          <a:p>
            <a:endParaRPr lang="en-US" dirty="0"/>
          </a:p>
        </p:txBody>
      </p:sp>
    </p:spTree>
    <p:extLst>
      <p:ext uri="{BB962C8B-B14F-4D97-AF65-F5344CB8AC3E}">
        <p14:creationId xmlns:p14="http://schemas.microsoft.com/office/powerpoint/2010/main" val="12373040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28E719B062DB47B8F99D8F965B090D" ma:contentTypeVersion="12" ma:contentTypeDescription="Create a new document." ma:contentTypeScope="" ma:versionID="6b10f51b9beb78bcf9c6b6f70820c49e">
  <xsd:schema xmlns:xsd="http://www.w3.org/2001/XMLSchema" xmlns:xs="http://www.w3.org/2001/XMLSchema" xmlns:p="http://schemas.microsoft.com/office/2006/metadata/properties" xmlns:ns3="16ed90ce-2fbc-4b8b-b7f6-81b54eb9669d" xmlns:ns4="dba22af0-9be3-4e43-bbdb-ea17b4491757" targetNamespace="http://schemas.microsoft.com/office/2006/metadata/properties" ma:root="true" ma:fieldsID="05f07ddeea2bd9554246a79e48749229" ns3:_="" ns4:_="">
    <xsd:import namespace="16ed90ce-2fbc-4b8b-b7f6-81b54eb9669d"/>
    <xsd:import namespace="dba22af0-9be3-4e43-bbdb-ea17b4491757"/>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ed90ce-2fbc-4b8b-b7f6-81b54eb966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ba22af0-9be3-4e43-bbdb-ea17b4491757"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16ed90ce-2fbc-4b8b-b7f6-81b54eb9669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4101FB0-4F28-46E0-A9EE-5F439811E0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6ed90ce-2fbc-4b8b-b7f6-81b54eb9669d"/>
    <ds:schemaRef ds:uri="dba22af0-9be3-4e43-bbdb-ea17b449175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26D5668-1971-40BB-BC7C-94C9B101AAB7}">
  <ds:schemaRefs>
    <ds:schemaRef ds:uri="http://schemas.microsoft.com/office/2006/metadata/properties"/>
    <ds:schemaRef ds:uri="http://schemas.microsoft.com/office/infopath/2007/PartnerControls"/>
    <ds:schemaRef ds:uri="16ed90ce-2fbc-4b8b-b7f6-81b54eb9669d"/>
  </ds:schemaRefs>
</ds:datastoreItem>
</file>

<file path=customXml/itemProps3.xml><?xml version="1.0" encoding="utf-8"?>
<ds:datastoreItem xmlns:ds="http://schemas.openxmlformats.org/officeDocument/2006/customXml" ds:itemID="{FE57094B-4684-420B-AFE0-4E41CA2AF71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Celestial design</Template>
  <TotalTime>0</TotalTime>
  <Words>1521</Words>
  <Application>Microsoft Office PowerPoint</Application>
  <PresentationFormat>Widescreen</PresentationFormat>
  <Paragraphs>145</Paragraphs>
  <Slides>20</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Wingdings</vt:lpstr>
      <vt:lpstr>Celestial</vt:lpstr>
      <vt:lpstr>Teachers going gradeless</vt:lpstr>
      <vt:lpstr>What does going “gradeless” mean?</vt:lpstr>
      <vt:lpstr>The vicious cycle of high stakes testing</vt:lpstr>
      <vt:lpstr>The Vicious Cycle of High-stakes Testing</vt:lpstr>
      <vt:lpstr>Potential Issues with traditional tests</vt:lpstr>
      <vt:lpstr>Potential issues with grades</vt:lpstr>
      <vt:lpstr>PowerPoint Presentation</vt:lpstr>
      <vt:lpstr>Lessons we might learn from other countries</vt:lpstr>
      <vt:lpstr>Is there research support for this?</vt:lpstr>
      <vt:lpstr>Is there research support for this?</vt:lpstr>
      <vt:lpstr>But how do I make sure they do their homework?</vt:lpstr>
      <vt:lpstr>Nature of Homework</vt:lpstr>
      <vt:lpstr>Is that even allowed? Does anyone else do it?</vt:lpstr>
      <vt:lpstr>But, in the “real world”…</vt:lpstr>
      <vt:lpstr>What alternatives are there to traditional grading?</vt:lpstr>
      <vt:lpstr>Math 1420 structure</vt:lpstr>
      <vt:lpstr>Math 4100 structure</vt:lpstr>
      <vt:lpstr>Places to learn about or get involved in teachers going gradeless</vt:lpstr>
      <vt:lpstr>References</vt:lpstr>
      <vt:lpstr>Discussion and sharing</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Teachers going gradeless</dc:title>
  <dc:creator/>
  <cp:revision>44</cp:revision>
  <dcterms:created xsi:type="dcterms:W3CDTF">2020-02-13T21:06:06Z</dcterms:created>
  <dcterms:modified xsi:type="dcterms:W3CDTF">2020-02-22T14:41:32Z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0x010100DE28E719B062DB47B8F99D8F965B090D</vt:lpwstr>
  </property>
</Properties>
</file>