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CB90D-88F2-35D2-BB85-8F718B676907}" v="76" dt="2022-01-29T01:21:54.885"/>
    <p1510:client id="{5B4FEDCC-21C3-BDD4-EF91-60C64C611CC7}" v="12" dt="2022-01-29T15:39:44.685"/>
    <p1510:client id="{CE3EC967-B980-2C58-E16E-0E50A41F9E4F}" v="101" dt="2022-01-29T02:21:48.021"/>
  </p1510:revLst>
</p1510:revInfo>
</file>

<file path=ppt/tableStyles.xml><?xml version="1.0" encoding="utf-8"?>
<a:tblStyleLst xmlns:a="http://schemas.openxmlformats.org/drawingml/2006/main" def="{28E847A3-410A-438E-895E-1A1927F67E75}">
  <a:tblStyle styleId="{28E847A3-410A-438E-895E-1A1927F67E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1c2f27d2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1c2f27d2e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1c2f27d2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1c2f27d2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c2f27d2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1c2f27d2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c2f27d2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c2f27d2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c2f27d2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c2f27d2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1c2f27d2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1c2f27d2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1c2f27d2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1c2f27d2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1c2f27d2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1c2f27d2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1c2f27d2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1c2f27d2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Quantitative Reasoning meets #adulting: </a:t>
            </a:r>
            <a:br>
              <a:rPr lang="en-US" dirty="0"/>
            </a:br>
            <a:r>
              <a:rPr lang="en-US" dirty="0"/>
              <a:t>Mathematical Content and Real-World Context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3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D. Fox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Belmont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what I found!</a:t>
            </a:r>
            <a:endParaRPr/>
          </a:p>
        </p:txBody>
      </p:sp>
      <p:grpSp>
        <p:nvGrpSpPr>
          <p:cNvPr id="149" name="Google Shape;149;p22"/>
          <p:cNvGrpSpPr/>
          <p:nvPr/>
        </p:nvGrpSpPr>
        <p:grpSpPr>
          <a:xfrm>
            <a:off x="266413" y="607800"/>
            <a:ext cx="3588600" cy="2623075"/>
            <a:chOff x="311638" y="1017800"/>
            <a:chExt cx="3588600" cy="2623075"/>
          </a:xfrm>
        </p:grpSpPr>
        <p:pic>
          <p:nvPicPr>
            <p:cNvPr id="150" name="Google Shape;15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017800"/>
              <a:ext cx="3588474" cy="200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2"/>
            <p:cNvSpPr txBox="1"/>
            <p:nvPr/>
          </p:nvSpPr>
          <p:spPr>
            <a:xfrm>
              <a:off x="311638" y="3025275"/>
              <a:ext cx="3588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 600 square foot 1 bed/1 bath condo in Atlanta for $952/month.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p22"/>
          <p:cNvGrpSpPr/>
          <p:nvPr/>
        </p:nvGrpSpPr>
        <p:grpSpPr>
          <a:xfrm>
            <a:off x="5199900" y="0"/>
            <a:ext cx="3632400" cy="2796225"/>
            <a:chOff x="5199900" y="1017800"/>
            <a:chExt cx="3632400" cy="2796225"/>
          </a:xfrm>
        </p:grpSpPr>
        <p:pic>
          <p:nvPicPr>
            <p:cNvPr id="153" name="Google Shape;15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43550" y="1017800"/>
              <a:ext cx="3588600" cy="200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2"/>
            <p:cNvSpPr txBox="1"/>
            <p:nvPr/>
          </p:nvSpPr>
          <p:spPr>
            <a:xfrm>
              <a:off x="5199900" y="3198425"/>
              <a:ext cx="363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 1100 square foot 2 bed/2 bath townhouse in Nashville for $1,109/month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" name="Google Shape;155;p22"/>
          <p:cNvGrpSpPr/>
          <p:nvPr/>
        </p:nvGrpSpPr>
        <p:grpSpPr>
          <a:xfrm>
            <a:off x="719675" y="2755554"/>
            <a:ext cx="8395246" cy="2387946"/>
            <a:chOff x="719675" y="2755554"/>
            <a:chExt cx="8395246" cy="2387946"/>
          </a:xfrm>
        </p:grpSpPr>
        <p:pic>
          <p:nvPicPr>
            <p:cNvPr id="156" name="Google Shape;15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17271" y="2755554"/>
              <a:ext cx="4197650" cy="2387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2"/>
            <p:cNvSpPr txBox="1"/>
            <p:nvPr/>
          </p:nvSpPr>
          <p:spPr>
            <a:xfrm>
              <a:off x="719675" y="4527900"/>
              <a:ext cx="419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 1040 square foot 3 bed/2 bath townhouse in Philadelphia for $961/month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Costs of living! Site: livingwage.mit.edu, unless italicized</a:t>
            </a:r>
            <a:endParaRPr sz="1800" dirty="0"/>
          </a:p>
        </p:txBody>
      </p:sp>
      <p:graphicFrame>
        <p:nvGraphicFramePr>
          <p:cNvPr id="163" name="Google Shape;163;p23"/>
          <p:cNvGraphicFramePr/>
          <p:nvPr>
            <p:extLst>
              <p:ext uri="{D42A27DB-BD31-4B8C-83A1-F6EECF244321}">
                <p14:modId xmlns:p14="http://schemas.microsoft.com/office/powerpoint/2010/main" val="2283849716"/>
              </p:ext>
            </p:extLst>
          </p:nvPr>
        </p:nvGraphicFramePr>
        <p:xfrm>
          <a:off x="0" y="369422"/>
          <a:ext cx="9144000" cy="4404675"/>
        </p:xfrm>
        <a:graphic>
          <a:graphicData uri="http://schemas.openxmlformats.org/drawingml/2006/table">
            <a:tbl>
              <a:tblPr>
                <a:noFill/>
                <a:tableStyleId>{28E847A3-410A-438E-895E-1A1927F67E75}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Category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Nashville, TN</a:t>
                      </a:r>
                      <a:endParaRPr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Philadelphia, PA</a:t>
                      </a:r>
                      <a:endParaRPr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Atlanta, GA</a:t>
                      </a:r>
                      <a:endParaRPr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Salary</a:t>
                      </a:r>
                      <a:endParaRPr dirty="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$50,330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$59,190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$42,800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Food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$3,177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$3,690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$3,177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Medical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$2,813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$2,729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$2,713</a:t>
                      </a: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Housing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$13,308 (yearly!)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$11,532 (yearly!)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$11,424 (yearly!)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Transportation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$5,113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$4,332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$5,113</a:t>
                      </a: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Civic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$1,811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$1,702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$1,811</a:t>
                      </a: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Other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$2,875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$3,078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$2,875</a:t>
                      </a: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Taxes </a:t>
                      </a:r>
                      <a:endParaRPr i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$8,185 (adds up!)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$14,677 (adds up!)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/>
                        <a:t>$8,574 (adds up!)</a:t>
                      </a:r>
                      <a:endParaRPr i="1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Total Expenses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$37,282 (74.1%)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$41,740 (70.5%)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$35,687 (83.4%)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Remaining Salary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$13,048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$17,450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$7,113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E06A-173C-4DBF-8D51-0AB71EEB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it started..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2A7FDE-9CCB-4229-83C8-CE8013B3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8" y="1228541"/>
            <a:ext cx="5773227" cy="33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first adjustment: Get a job!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Using data from the Bureau of Labor Statistics website, I have the students identify a potential career and three areas in America to live in.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Site: https://www.bls.gov/oes/current/oes_nat.htm 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l="18666" t="26772"/>
          <a:stretch/>
        </p:blipFill>
        <p:spPr>
          <a:xfrm>
            <a:off x="4832400" y="1229963"/>
            <a:ext cx="4311602" cy="218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Example…</a:t>
            </a:r>
            <a:endParaRPr/>
          </a:p>
        </p:txBody>
      </p:sp>
      <p:graphicFrame>
        <p:nvGraphicFramePr>
          <p:cNvPr id="106" name="Google Shape;106;p16"/>
          <p:cNvGraphicFramePr/>
          <p:nvPr>
            <p:extLst>
              <p:ext uri="{D42A27DB-BD31-4B8C-83A1-F6EECF244321}">
                <p14:modId xmlns:p14="http://schemas.microsoft.com/office/powerpoint/2010/main" val="1510331583"/>
              </p:ext>
            </p:extLst>
          </p:nvPr>
        </p:nvGraphicFramePr>
        <p:xfrm>
          <a:off x="311700" y="1229875"/>
          <a:ext cx="8520600" cy="2571125"/>
        </p:xfrm>
        <a:graphic>
          <a:graphicData uri="http://schemas.openxmlformats.org/drawingml/2006/table">
            <a:tbl>
              <a:tblPr>
                <a:noFill/>
                <a:tableStyleId>{28E847A3-410A-438E-895E-1A1927F67E75}</a:tableStyleId>
              </a:tblPr>
              <a:tblGrid>
                <a:gridCol w="213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Location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Nashville, TN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Philadelphia, PA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Atlanta, GA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25th Percentile Salary for a Postsecondary Mathematics Teacher in this Location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$50,330</a:t>
                      </a:r>
                      <a:endParaRPr sz="20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$59,190</a:t>
                      </a:r>
                      <a:endParaRPr sz="20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$42,800</a:t>
                      </a:r>
                      <a:endParaRPr sz="20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more relevant: Pay taxes!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Trying to find an up-to-date income tax calculator can be a little challenging! However, this site has been one of the more trusty sites for my students and me! I need a site like this to identify all three types of income taxes in America: federal, state, and local!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Site: https://smartasset.com/taxes/income-taxes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t="5875" r="26324" b="18217"/>
          <a:stretch/>
        </p:blipFill>
        <p:spPr>
          <a:xfrm>
            <a:off x="4832400" y="1741725"/>
            <a:ext cx="3999900" cy="231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opportunities: Math and Federal Income Taxes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in teaching income taxes: the rules and formulas change every year.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…and the discussion: when to use the table? When to use formulas? Why is it different?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Site: https://www.irs.gov/pub/irs-dft/i1040tt--dft.pdf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33620" t="25889" r="4814" b="13607"/>
          <a:stretch/>
        </p:blipFill>
        <p:spPr>
          <a:xfrm>
            <a:off x="4832400" y="1229975"/>
            <a:ext cx="3999900" cy="22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l="33256" t="40415" r="4313" b="34503"/>
          <a:stretch/>
        </p:blipFill>
        <p:spPr>
          <a:xfrm>
            <a:off x="3123575" y="3438751"/>
            <a:ext cx="5708723" cy="12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Example…</a:t>
            </a:r>
            <a:endParaRPr dirty="0"/>
          </a:p>
        </p:txBody>
      </p:sp>
      <p:graphicFrame>
        <p:nvGraphicFramePr>
          <p:cNvPr id="129" name="Google Shape;129;p19"/>
          <p:cNvGraphicFramePr/>
          <p:nvPr/>
        </p:nvGraphicFramePr>
        <p:xfrm>
          <a:off x="266475" y="607800"/>
          <a:ext cx="8520600" cy="4332125"/>
        </p:xfrm>
        <a:graphic>
          <a:graphicData uri="http://schemas.openxmlformats.org/drawingml/2006/table">
            <a:tbl>
              <a:tblPr>
                <a:noFill/>
                <a:tableStyleId>{28E847A3-410A-438E-895E-1A1927F67E75}</a:tableStyleId>
              </a:tblPr>
              <a:tblGrid>
                <a:gridCol w="245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Location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Nashville, TN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Philadelphia, PA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Atlanta, GA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25th Percentile Salary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$50,330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$59,190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$42,800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Federal Income Tax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$4,335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$6,009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$3,431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FICA “Tax”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$3,850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$4,528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$3,274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State Income Tax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$1,817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$1,869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Local Income Tax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$2,323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$0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After-tax Salary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$42,145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$44,513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$34,226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ahead: Houses!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" y="1952433"/>
            <a:ext cx="4313207" cy="190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8CEAEF-F336-4990-AB5A-1A716A25C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36" y="1622569"/>
            <a:ext cx="4317520" cy="2556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Example…</a:t>
            </a:r>
            <a:endParaRPr/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266475" y="607800"/>
          <a:ext cx="8520600" cy="3758625"/>
        </p:xfrm>
        <a:graphic>
          <a:graphicData uri="http://schemas.openxmlformats.org/drawingml/2006/table">
            <a:tbl>
              <a:tblPr>
                <a:noFill/>
                <a:tableStyleId>{28E847A3-410A-438E-895E-1A1927F67E75}</a:tableStyleId>
              </a:tblPr>
              <a:tblGrid>
                <a:gridCol w="245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Location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Nashville, TN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Philadelphia, PA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Atlanta, GA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25th Percentile Salary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$50,330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$59,190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$42,800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Monthly Salary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$4194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$4932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$3566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Money available for housing per month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$1174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$1381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$998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Example house payment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$1109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$961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$952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Geometric</vt:lpstr>
      <vt:lpstr>Quantitative Reasoning meets #adulting:  Mathematical Content and Real-World Context</vt:lpstr>
      <vt:lpstr>How it started..</vt:lpstr>
      <vt:lpstr>A first adjustment: Get a job!</vt:lpstr>
      <vt:lpstr>My Example…</vt:lpstr>
      <vt:lpstr>Make it more relevant: Pay taxes!</vt:lpstr>
      <vt:lpstr>Discussion opportunities: Math and Federal Income Taxes</vt:lpstr>
      <vt:lpstr>My Example…</vt:lpstr>
      <vt:lpstr>Looking ahead: Houses!</vt:lpstr>
      <vt:lpstr>My Example…</vt:lpstr>
      <vt:lpstr>Look at what I found!</vt:lpstr>
      <vt:lpstr>Costs of living! Site: livingwage.mit.edu, unless italicized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28</cp:revision>
  <dcterms:modified xsi:type="dcterms:W3CDTF">2022-01-29T15:40:07Z</dcterms:modified>
</cp:coreProperties>
</file>