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72" r:id="rId4"/>
    <p:sldId id="258" r:id="rId5"/>
    <p:sldId id="259" r:id="rId6"/>
    <p:sldId id="260" r:id="rId7"/>
    <p:sldId id="266" r:id="rId8"/>
    <p:sldId id="262" r:id="rId9"/>
    <p:sldId id="263" r:id="rId10"/>
    <p:sldId id="264" r:id="rId11"/>
    <p:sldId id="269" r:id="rId12"/>
    <p:sldId id="265" r:id="rId13"/>
    <p:sldId id="271" r:id="rId14"/>
    <p:sldId id="261"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2/24/2019</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2/24/2019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2/24/2019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2/24/2019</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2/24/2019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2/24/2019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2/24/2019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2/24/2019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1CF131DD-A141-4471-BCF9-C6073EDD7E20}" type="datetimeFigureOut">
              <a:rPr lang="en-US" dirty="0"/>
              <a:t>2/24/2019</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2/24/2019</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2/24/2019</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amzn.to/24ErhXi" TargetMode="External"/><Relationship Id="rId7" Type="http://schemas.openxmlformats.org/officeDocument/2006/relationships/hyperlink" Target="http://amzn.to/1U4txaD" TargetMode="External"/><Relationship Id="rId2" Type="http://schemas.openxmlformats.org/officeDocument/2006/relationships/hyperlink" Target="http://amzn.to/1U4reUS" TargetMode="External"/><Relationship Id="rId1" Type="http://schemas.openxmlformats.org/officeDocument/2006/relationships/slideLayout" Target="../slideLayouts/slideLayout2.xml"/><Relationship Id="rId6" Type="http://schemas.openxmlformats.org/officeDocument/2006/relationships/hyperlink" Target="http://amzn.to/1U4slUD" TargetMode="External"/><Relationship Id="rId5" Type="http://schemas.openxmlformats.org/officeDocument/2006/relationships/hyperlink" Target="http://amzn.to/1tfxWLI" TargetMode="External"/><Relationship Id="rId4" Type="http://schemas.openxmlformats.org/officeDocument/2006/relationships/hyperlink" Target="http://amzn.to/1sxZufi"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missgiraffesclass.blogspot.com/2015/07/building-number-sense-in-first-grade.html" TargetMode="External"/><Relationship Id="rId2" Type="http://schemas.openxmlformats.org/officeDocument/2006/relationships/hyperlink" Target="https://www.k5learning.com/free-math-worksheets/first-grade-1/base-ten-blocks" TargetMode="External"/><Relationship Id="rId1" Type="http://schemas.openxmlformats.org/officeDocument/2006/relationships/slideLayout" Target="../slideLayouts/slideLayout2.xml"/><Relationship Id="rId5" Type="http://schemas.openxmlformats.org/officeDocument/2006/relationships/hyperlink" Target="https://www.youtube.com/watch?v=a4FXl4zb3E4" TargetMode="External"/><Relationship Id="rId4" Type="http://schemas.openxmlformats.org/officeDocument/2006/relationships/hyperlink" Target="https://proudtobeprimary.com/childrens-books-teaching-math/"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a4FXl4zb3E4"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5BA0F3-4E85-473D-892F-DF83F2829790}"/>
              </a:ext>
            </a:extLst>
          </p:cNvPr>
          <p:cNvSpPr>
            <a:spLocks noGrp="1"/>
          </p:cNvSpPr>
          <p:nvPr>
            <p:ph type="ctrTitle"/>
          </p:nvPr>
        </p:nvSpPr>
        <p:spPr/>
        <p:txBody>
          <a:bodyPr/>
          <a:lstStyle/>
          <a:p>
            <a:r>
              <a:rPr lang="en-US" dirty="0"/>
              <a:t>Number Sense with Place Value Lessons</a:t>
            </a:r>
          </a:p>
        </p:txBody>
      </p:sp>
      <p:sp>
        <p:nvSpPr>
          <p:cNvPr id="3" name="Subtitle 2">
            <a:extLst>
              <a:ext uri="{FF2B5EF4-FFF2-40B4-BE49-F238E27FC236}">
                <a16:creationId xmlns:a16="http://schemas.microsoft.com/office/drawing/2014/main" id="{B8435F88-17E9-4574-9CAC-7CDD8ECADFAB}"/>
              </a:ext>
            </a:extLst>
          </p:cNvPr>
          <p:cNvSpPr>
            <a:spLocks noGrp="1"/>
          </p:cNvSpPr>
          <p:nvPr>
            <p:ph type="subTitle" idx="1"/>
          </p:nvPr>
        </p:nvSpPr>
        <p:spPr/>
        <p:txBody>
          <a:bodyPr>
            <a:normAutofit fontScale="92500" lnSpcReduction="20000"/>
          </a:bodyPr>
          <a:lstStyle/>
          <a:p>
            <a:r>
              <a:rPr lang="en-US" dirty="0"/>
              <a:t>Wendy Comer</a:t>
            </a:r>
          </a:p>
          <a:p>
            <a:r>
              <a:rPr lang="en-US" dirty="0"/>
              <a:t>Spring 2019</a:t>
            </a:r>
          </a:p>
        </p:txBody>
      </p:sp>
    </p:spTree>
    <p:extLst>
      <p:ext uri="{BB962C8B-B14F-4D97-AF65-F5344CB8AC3E}">
        <p14:creationId xmlns:p14="http://schemas.microsoft.com/office/powerpoint/2010/main" val="928454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7246F-7C4A-457C-B737-6189285D929D}"/>
              </a:ext>
            </a:extLst>
          </p:cNvPr>
          <p:cNvSpPr>
            <a:spLocks noGrp="1"/>
          </p:cNvSpPr>
          <p:nvPr>
            <p:ph type="title"/>
          </p:nvPr>
        </p:nvSpPr>
        <p:spPr/>
        <p:txBody>
          <a:bodyPr/>
          <a:lstStyle/>
          <a:p>
            <a:r>
              <a:rPr lang="en-US" dirty="0"/>
              <a:t>Fourth Grade</a:t>
            </a:r>
          </a:p>
        </p:txBody>
      </p:sp>
      <p:sp>
        <p:nvSpPr>
          <p:cNvPr id="3" name="Content Placeholder 2">
            <a:extLst>
              <a:ext uri="{FF2B5EF4-FFF2-40B4-BE49-F238E27FC236}">
                <a16:creationId xmlns:a16="http://schemas.microsoft.com/office/drawing/2014/main" id="{6C02F129-940B-42C9-9DEB-45A14A9B51BE}"/>
              </a:ext>
            </a:extLst>
          </p:cNvPr>
          <p:cNvSpPr>
            <a:spLocks noGrp="1"/>
          </p:cNvSpPr>
          <p:nvPr>
            <p:ph idx="1"/>
          </p:nvPr>
        </p:nvSpPr>
        <p:spPr>
          <a:xfrm>
            <a:off x="1066800" y="2103119"/>
            <a:ext cx="10058400" cy="4549471"/>
          </a:xfrm>
        </p:spPr>
        <p:txBody>
          <a:bodyPr>
            <a:normAutofit lnSpcReduction="10000"/>
          </a:bodyPr>
          <a:lstStyle/>
          <a:p>
            <a:r>
              <a:rPr lang="en-US" sz="2400" b="1" dirty="0"/>
              <a:t>Places Everyone</a:t>
            </a:r>
          </a:p>
          <a:p>
            <a:r>
              <a:rPr lang="en-US" sz="2400" dirty="0"/>
              <a:t>Use knowledge of place value to order numbers from least to greatest</a:t>
            </a:r>
          </a:p>
          <a:p>
            <a:pPr lvl="1"/>
            <a:r>
              <a:rPr lang="en-US" sz="2000" dirty="0"/>
              <a:t>Sheet of paper with blanks for a nine digit number</a:t>
            </a:r>
          </a:p>
          <a:p>
            <a:pPr lvl="1"/>
            <a:r>
              <a:rPr lang="en-US" sz="2000" dirty="0"/>
              <a:t>Ice breaker questions such as “What is the first digit in your address” and “What is your shoe size?”</a:t>
            </a:r>
          </a:p>
          <a:p>
            <a:pPr lvl="1"/>
            <a:r>
              <a:rPr lang="en-US" sz="2000" dirty="0"/>
              <a:t>Write one answer in each blank on their paper. Add commas so easier to read.</a:t>
            </a:r>
          </a:p>
          <a:p>
            <a:pPr lvl="1"/>
            <a:r>
              <a:rPr lang="en-US" sz="2000" dirty="0"/>
              <a:t>Line up from least to greatest.</a:t>
            </a:r>
          </a:p>
          <a:p>
            <a:pPr lvl="1"/>
            <a:endParaRPr lang="en-US" sz="2000" dirty="0"/>
          </a:p>
          <a:p>
            <a:pPr lvl="1"/>
            <a:r>
              <a:rPr lang="en-US" sz="2000" dirty="0"/>
              <a:t>Can also use only four or five questions and digits to make numbers easier.</a:t>
            </a:r>
          </a:p>
          <a:p>
            <a:pPr lvl="1"/>
            <a:endParaRPr lang="en-US" sz="2000" dirty="0"/>
          </a:p>
          <a:p>
            <a:pPr lvl="1"/>
            <a:r>
              <a:rPr lang="en-US" sz="2000" dirty="0"/>
              <a:t>For fifth grade – may also add decimal points</a:t>
            </a:r>
          </a:p>
          <a:p>
            <a:pPr lvl="1"/>
            <a:endParaRPr lang="en-US" dirty="0"/>
          </a:p>
          <a:p>
            <a:pPr lvl="1"/>
            <a:endParaRPr lang="en-US" dirty="0"/>
          </a:p>
        </p:txBody>
      </p:sp>
    </p:spTree>
    <p:extLst>
      <p:ext uri="{BB962C8B-B14F-4D97-AF65-F5344CB8AC3E}">
        <p14:creationId xmlns:p14="http://schemas.microsoft.com/office/powerpoint/2010/main" val="1246201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24C2F5-851F-4C2B-BA62-8B6EC206D8D2}"/>
              </a:ext>
            </a:extLst>
          </p:cNvPr>
          <p:cNvSpPr>
            <a:spLocks noGrp="1"/>
          </p:cNvSpPr>
          <p:nvPr>
            <p:ph type="title"/>
          </p:nvPr>
        </p:nvSpPr>
        <p:spPr/>
        <p:txBody>
          <a:bodyPr/>
          <a:lstStyle/>
          <a:p>
            <a:r>
              <a:rPr lang="en-US" dirty="0"/>
              <a:t>Fourth Grade (continues)</a:t>
            </a:r>
          </a:p>
        </p:txBody>
      </p:sp>
      <p:sp>
        <p:nvSpPr>
          <p:cNvPr id="3" name="Content Placeholder 2">
            <a:extLst>
              <a:ext uri="{FF2B5EF4-FFF2-40B4-BE49-F238E27FC236}">
                <a16:creationId xmlns:a16="http://schemas.microsoft.com/office/drawing/2014/main" id="{7A0A79E3-747D-4B5D-8E3D-F6EBCC81419E}"/>
              </a:ext>
            </a:extLst>
          </p:cNvPr>
          <p:cNvSpPr>
            <a:spLocks noGrp="1"/>
          </p:cNvSpPr>
          <p:nvPr>
            <p:ph idx="1"/>
          </p:nvPr>
        </p:nvSpPr>
        <p:spPr>
          <a:xfrm>
            <a:off x="1066800" y="2103119"/>
            <a:ext cx="10058400" cy="4509715"/>
          </a:xfrm>
        </p:spPr>
        <p:txBody>
          <a:bodyPr>
            <a:normAutofit/>
          </a:bodyPr>
          <a:lstStyle/>
          <a:p>
            <a:r>
              <a:rPr lang="en-US" sz="2400" b="1" dirty="0"/>
              <a:t>Live Number Line</a:t>
            </a:r>
          </a:p>
          <a:p>
            <a:r>
              <a:rPr lang="en-US" sz="2400" dirty="0"/>
              <a:t>Apply knowledge of place value to order and compare numbers</a:t>
            </a:r>
          </a:p>
          <a:p>
            <a:r>
              <a:rPr lang="en-US" sz="2400" dirty="0"/>
              <a:t>Give each student a note card with a different numeral between 0 and 1 expressed in decimal form.</a:t>
            </a:r>
          </a:p>
          <a:p>
            <a:r>
              <a:rPr lang="en-US" sz="2400" dirty="0"/>
              <a:t>Have students line up least to greatest. Record.</a:t>
            </a:r>
          </a:p>
          <a:p>
            <a:r>
              <a:rPr lang="en-US" sz="2400" dirty="0"/>
              <a:t>Create a number line of 0 to 1 on the wall.</a:t>
            </a:r>
          </a:p>
          <a:p>
            <a:r>
              <a:rPr lang="en-US" sz="2400" dirty="0"/>
              <a:t>Have students use sticky notes to label tenths and then hundredths on the number line.</a:t>
            </a:r>
          </a:p>
          <a:p>
            <a:r>
              <a:rPr lang="en-US" sz="2400" dirty="0"/>
              <a:t>Have students line up again from least to greatest.</a:t>
            </a:r>
          </a:p>
          <a:p>
            <a:pPr lvl="1"/>
            <a:endParaRPr lang="en-US" dirty="0"/>
          </a:p>
        </p:txBody>
      </p:sp>
    </p:spTree>
    <p:extLst>
      <p:ext uri="{BB962C8B-B14F-4D97-AF65-F5344CB8AC3E}">
        <p14:creationId xmlns:p14="http://schemas.microsoft.com/office/powerpoint/2010/main" val="3408361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0B72C-21AC-40D1-BB45-F764F54F212C}"/>
              </a:ext>
            </a:extLst>
          </p:cNvPr>
          <p:cNvSpPr>
            <a:spLocks noGrp="1"/>
          </p:cNvSpPr>
          <p:nvPr>
            <p:ph type="title"/>
          </p:nvPr>
        </p:nvSpPr>
        <p:spPr/>
        <p:txBody>
          <a:bodyPr/>
          <a:lstStyle/>
          <a:p>
            <a:r>
              <a:rPr lang="en-US" dirty="0"/>
              <a:t>Fifth Grade</a:t>
            </a:r>
          </a:p>
        </p:txBody>
      </p:sp>
      <p:sp>
        <p:nvSpPr>
          <p:cNvPr id="3" name="Content Placeholder 2">
            <a:extLst>
              <a:ext uri="{FF2B5EF4-FFF2-40B4-BE49-F238E27FC236}">
                <a16:creationId xmlns:a16="http://schemas.microsoft.com/office/drawing/2014/main" id="{8D211D46-C489-4D9B-965D-43F5314FC726}"/>
              </a:ext>
            </a:extLst>
          </p:cNvPr>
          <p:cNvSpPr>
            <a:spLocks noGrp="1"/>
          </p:cNvSpPr>
          <p:nvPr>
            <p:ph idx="1"/>
          </p:nvPr>
        </p:nvSpPr>
        <p:spPr>
          <a:xfrm>
            <a:off x="974035" y="1573032"/>
            <a:ext cx="10058400" cy="5092811"/>
          </a:xfrm>
        </p:spPr>
        <p:txBody>
          <a:bodyPr>
            <a:normAutofit fontScale="92500" lnSpcReduction="10000"/>
          </a:bodyPr>
          <a:lstStyle/>
          <a:p>
            <a:r>
              <a:rPr lang="en-US" sz="2400" b="1" dirty="0"/>
              <a:t>The Race to One</a:t>
            </a:r>
          </a:p>
          <a:p>
            <a:r>
              <a:rPr lang="en-US" sz="2400" dirty="0"/>
              <a:t>Applying understanding of tenths, hundredths, and thousandths to build one whole</a:t>
            </a:r>
          </a:p>
          <a:p>
            <a:r>
              <a:rPr lang="en-US" sz="2400" dirty="0"/>
              <a:t>Need the following – sheet of drawing paper, mini-white board and marker per student, colored pencils, ruler, calculator, set of two dice per pair of students – one standard and one with two sides each showing the following 1/10, 1/100, 1/1000.</a:t>
            </a:r>
          </a:p>
          <a:p>
            <a:r>
              <a:rPr lang="en-US" sz="2400" dirty="0"/>
              <a:t>Students divide their sheet into two rows of five equal rectangles. All ten rectangles represent the number one and the first student in each pair to color the whole sheet will win.</a:t>
            </a:r>
          </a:p>
          <a:p>
            <a:r>
              <a:rPr lang="en-US" sz="2400" dirty="0"/>
              <a:t>Roll the dice and multiply the two numbers (6 x 1/100 = 6/100 = .06) Color in the corresponding number of parts on their rectangle sheets.</a:t>
            </a:r>
          </a:p>
          <a:p>
            <a:r>
              <a:rPr lang="en-US" sz="2400" dirty="0"/>
              <a:t>To check their work, students will add the decimals recorded on their whiteboards to make sure the answer equals one.</a:t>
            </a:r>
          </a:p>
        </p:txBody>
      </p:sp>
    </p:spTree>
    <p:extLst>
      <p:ext uri="{BB962C8B-B14F-4D97-AF65-F5344CB8AC3E}">
        <p14:creationId xmlns:p14="http://schemas.microsoft.com/office/powerpoint/2010/main" val="3038743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D6F85-8A68-4846-A524-01CD3B311FE0}"/>
              </a:ext>
            </a:extLst>
          </p:cNvPr>
          <p:cNvSpPr>
            <a:spLocks noGrp="1"/>
          </p:cNvSpPr>
          <p:nvPr>
            <p:ph type="title"/>
          </p:nvPr>
        </p:nvSpPr>
        <p:spPr/>
        <p:txBody>
          <a:bodyPr/>
          <a:lstStyle/>
          <a:p>
            <a:r>
              <a:rPr lang="en-US" dirty="0"/>
              <a:t>Books that Build Number Sense</a:t>
            </a:r>
          </a:p>
        </p:txBody>
      </p:sp>
      <p:sp>
        <p:nvSpPr>
          <p:cNvPr id="3" name="Content Placeholder 2">
            <a:extLst>
              <a:ext uri="{FF2B5EF4-FFF2-40B4-BE49-F238E27FC236}">
                <a16:creationId xmlns:a16="http://schemas.microsoft.com/office/drawing/2014/main" id="{715BDE3D-D64E-4A5C-9988-C732ED05EBDC}"/>
              </a:ext>
            </a:extLst>
          </p:cNvPr>
          <p:cNvSpPr>
            <a:spLocks noGrp="1"/>
          </p:cNvSpPr>
          <p:nvPr>
            <p:ph idx="1"/>
          </p:nvPr>
        </p:nvSpPr>
        <p:spPr>
          <a:xfrm>
            <a:off x="1066800" y="2103120"/>
            <a:ext cx="10383078" cy="3931920"/>
          </a:xfrm>
        </p:spPr>
        <p:txBody>
          <a:bodyPr/>
          <a:lstStyle/>
          <a:p>
            <a:r>
              <a:rPr lang="en-US" dirty="0"/>
              <a:t>How much is a Million? By David M. Schwartz</a:t>
            </a:r>
          </a:p>
          <a:p>
            <a:r>
              <a:rPr lang="en-US" dirty="0"/>
              <a:t>Sir Cumference and all the King’s Tens: A Math Adventure by Cindy Neuschwander</a:t>
            </a:r>
          </a:p>
          <a:p>
            <a:r>
              <a:rPr lang="en-US" dirty="0"/>
              <a:t>Zero the Hero by Joan Holub</a:t>
            </a:r>
          </a:p>
          <a:p>
            <a:r>
              <a:rPr lang="en-US" dirty="0"/>
              <a:t>Number Talks: Fractions, Decimals, and Percentages by Sherry Parrish and Ann Dominick</a:t>
            </a:r>
          </a:p>
          <a:p>
            <a:r>
              <a:rPr lang="en-US" dirty="0">
                <a:hlinkClick r:id="rId2"/>
              </a:rPr>
              <a:t>Give Me Half</a:t>
            </a:r>
            <a:r>
              <a:rPr lang="en-US" dirty="0"/>
              <a:t> by Stuart Murphy</a:t>
            </a:r>
          </a:p>
          <a:p>
            <a:r>
              <a:rPr lang="en-US" dirty="0">
                <a:hlinkClick r:id="rId3"/>
              </a:rPr>
              <a:t>A Fraction’s Goal – Parts of a Whole</a:t>
            </a:r>
            <a:r>
              <a:rPr lang="en-US" dirty="0"/>
              <a:t> by Brian Cleary</a:t>
            </a:r>
          </a:p>
          <a:p>
            <a:r>
              <a:rPr lang="en-US" dirty="0">
                <a:hlinkClick r:id="rId4"/>
              </a:rPr>
              <a:t>How Many Seeds in a Pumpkin?</a:t>
            </a:r>
            <a:r>
              <a:rPr lang="en-US" dirty="0"/>
              <a:t> by Margaret McNamara (estimation)</a:t>
            </a:r>
          </a:p>
          <a:p>
            <a:r>
              <a:rPr lang="en-US" dirty="0">
                <a:hlinkClick r:id="rId5"/>
              </a:rPr>
              <a:t>One is a Snail, Ten is a Crab</a:t>
            </a:r>
            <a:r>
              <a:rPr lang="en-US" dirty="0"/>
              <a:t> by April Sayre (skip counting)</a:t>
            </a:r>
          </a:p>
          <a:p>
            <a:r>
              <a:rPr lang="en-US" dirty="0">
                <a:hlinkClick r:id="rId6"/>
              </a:rPr>
              <a:t>How Many Feet in the Bed?</a:t>
            </a:r>
            <a:r>
              <a:rPr lang="en-US" dirty="0"/>
              <a:t> by Diane Hamm (skip counting)</a:t>
            </a:r>
          </a:p>
          <a:p>
            <a:r>
              <a:rPr lang="en-US" dirty="0">
                <a:hlinkClick r:id="rId7"/>
              </a:rPr>
              <a:t>98, 99, 100! Ready or Not, Here I Come!</a:t>
            </a:r>
            <a:r>
              <a:rPr lang="en-US" dirty="0"/>
              <a:t> by Teddy Slater (counting)</a:t>
            </a:r>
          </a:p>
          <a:p>
            <a:endParaRPr lang="en-US" dirty="0"/>
          </a:p>
          <a:p>
            <a:endParaRPr lang="en-US" dirty="0"/>
          </a:p>
          <a:p>
            <a:endParaRPr lang="en-US" dirty="0"/>
          </a:p>
        </p:txBody>
      </p:sp>
    </p:spTree>
    <p:extLst>
      <p:ext uri="{BB962C8B-B14F-4D97-AF65-F5344CB8AC3E}">
        <p14:creationId xmlns:p14="http://schemas.microsoft.com/office/powerpoint/2010/main" val="31890265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E44F1-1F69-41E2-8367-74744DBEF60F}"/>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746659FE-A295-4419-BD07-AF9875A60DC1}"/>
              </a:ext>
            </a:extLst>
          </p:cNvPr>
          <p:cNvSpPr>
            <a:spLocks noGrp="1"/>
          </p:cNvSpPr>
          <p:nvPr>
            <p:ph idx="1"/>
          </p:nvPr>
        </p:nvSpPr>
        <p:spPr/>
        <p:txBody>
          <a:bodyPr/>
          <a:lstStyle/>
          <a:p>
            <a:r>
              <a:rPr lang="en-US" dirty="0">
                <a:hlinkClick r:id="rId2"/>
              </a:rPr>
              <a:t>https://www.k5learning.com/free-math-worksheets/first-grade-1/base-ten-blocks</a:t>
            </a:r>
            <a:endParaRPr lang="en-US" dirty="0"/>
          </a:p>
          <a:p>
            <a:r>
              <a:rPr lang="en-US" dirty="0">
                <a:hlinkClick r:id="rId3"/>
              </a:rPr>
              <a:t>https://missgiraffesclass.blogspot.com/2015/07/building-number-sense-in-first-grade.html</a:t>
            </a:r>
            <a:endParaRPr lang="en-US" dirty="0"/>
          </a:p>
          <a:p>
            <a:r>
              <a:rPr lang="en-US" dirty="0">
                <a:hlinkClick r:id="rId4"/>
              </a:rPr>
              <a:t>https://proudtobeprimary.com/childrens-books-teaching-math/</a:t>
            </a:r>
            <a:endParaRPr lang="en-US" dirty="0"/>
          </a:p>
          <a:p>
            <a:r>
              <a:rPr lang="en-US" dirty="0"/>
              <a:t>Place Value by Number Rock </a:t>
            </a:r>
            <a:r>
              <a:rPr lang="en-US" dirty="0">
                <a:hlinkClick r:id="rId5"/>
              </a:rPr>
              <a:t>https://www.youtube.com/watch?v=a4FXl4zb3E4</a:t>
            </a:r>
            <a:endParaRPr lang="en-US" dirty="0"/>
          </a:p>
          <a:p>
            <a:r>
              <a:rPr lang="en-US" dirty="0"/>
              <a:t>Scholastic Teacher Back to School Issue 2018, pg. 60-61.</a:t>
            </a:r>
          </a:p>
          <a:p>
            <a:endParaRPr lang="en-US" dirty="0"/>
          </a:p>
          <a:p>
            <a:endParaRPr lang="en-US" dirty="0"/>
          </a:p>
          <a:p>
            <a:endParaRPr lang="en-US" dirty="0"/>
          </a:p>
        </p:txBody>
      </p:sp>
    </p:spTree>
    <p:extLst>
      <p:ext uri="{BB962C8B-B14F-4D97-AF65-F5344CB8AC3E}">
        <p14:creationId xmlns:p14="http://schemas.microsoft.com/office/powerpoint/2010/main" val="4182144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E7C43-04DB-41C5-8488-1F64FA68DD97}"/>
              </a:ext>
            </a:extLst>
          </p:cNvPr>
          <p:cNvSpPr>
            <a:spLocks noGrp="1"/>
          </p:cNvSpPr>
          <p:nvPr>
            <p:ph type="title"/>
          </p:nvPr>
        </p:nvSpPr>
        <p:spPr/>
        <p:txBody>
          <a:bodyPr/>
          <a:lstStyle/>
          <a:p>
            <a:r>
              <a:rPr lang="en-US" dirty="0"/>
              <a:t>Presentation</a:t>
            </a:r>
          </a:p>
        </p:txBody>
      </p:sp>
      <p:sp>
        <p:nvSpPr>
          <p:cNvPr id="3" name="Content Placeholder 2">
            <a:extLst>
              <a:ext uri="{FF2B5EF4-FFF2-40B4-BE49-F238E27FC236}">
                <a16:creationId xmlns:a16="http://schemas.microsoft.com/office/drawing/2014/main" id="{A7898070-C127-41CD-AE37-6A5E647E51FF}"/>
              </a:ext>
            </a:extLst>
          </p:cNvPr>
          <p:cNvSpPr>
            <a:spLocks noGrp="1"/>
          </p:cNvSpPr>
          <p:nvPr>
            <p:ph idx="1"/>
          </p:nvPr>
        </p:nvSpPr>
        <p:spPr>
          <a:xfrm>
            <a:off x="1066800" y="2103120"/>
            <a:ext cx="10058400" cy="4483210"/>
          </a:xfrm>
        </p:spPr>
        <p:txBody>
          <a:bodyPr>
            <a:normAutofit/>
          </a:bodyPr>
          <a:lstStyle/>
          <a:p>
            <a:pPr algn="ctr"/>
            <a:r>
              <a:rPr lang="en-US" sz="4800" dirty="0"/>
              <a:t>The basics of number sense with unique place value lessons involving </a:t>
            </a:r>
          </a:p>
          <a:p>
            <a:pPr algn="ctr"/>
            <a:r>
              <a:rPr lang="en-US" sz="4800" dirty="0"/>
              <a:t>movement, multiplication, decimals, and games.</a:t>
            </a:r>
          </a:p>
        </p:txBody>
      </p:sp>
    </p:spTree>
    <p:extLst>
      <p:ext uri="{BB962C8B-B14F-4D97-AF65-F5344CB8AC3E}">
        <p14:creationId xmlns:p14="http://schemas.microsoft.com/office/powerpoint/2010/main" val="31591729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9749D6-94F0-4EE5-AD60-838A32A230B8}"/>
              </a:ext>
            </a:extLst>
          </p:cNvPr>
          <p:cNvSpPr>
            <a:spLocks noGrp="1"/>
          </p:cNvSpPr>
          <p:nvPr>
            <p:ph type="title"/>
          </p:nvPr>
        </p:nvSpPr>
        <p:spPr/>
        <p:txBody>
          <a:bodyPr/>
          <a:lstStyle/>
          <a:p>
            <a:r>
              <a:rPr lang="en-US" dirty="0"/>
              <a:t>Modifications</a:t>
            </a:r>
          </a:p>
        </p:txBody>
      </p:sp>
      <p:sp>
        <p:nvSpPr>
          <p:cNvPr id="3" name="Content Placeholder 2">
            <a:extLst>
              <a:ext uri="{FF2B5EF4-FFF2-40B4-BE49-F238E27FC236}">
                <a16:creationId xmlns:a16="http://schemas.microsoft.com/office/drawing/2014/main" id="{252B3E26-CF16-45E2-BB2D-C79459A59827}"/>
              </a:ext>
            </a:extLst>
          </p:cNvPr>
          <p:cNvSpPr>
            <a:spLocks noGrp="1"/>
          </p:cNvSpPr>
          <p:nvPr>
            <p:ph idx="1"/>
          </p:nvPr>
        </p:nvSpPr>
        <p:spPr/>
        <p:txBody>
          <a:bodyPr/>
          <a:lstStyle/>
          <a:p>
            <a:r>
              <a:rPr lang="en-US" sz="3600" dirty="0"/>
              <a:t>Any activity mentioned is not grade specific – all may be modified to work with the grade level you are teaching and the student’s abilities</a:t>
            </a:r>
          </a:p>
          <a:p>
            <a:endParaRPr lang="en-US" dirty="0"/>
          </a:p>
        </p:txBody>
      </p:sp>
    </p:spTree>
    <p:extLst>
      <p:ext uri="{BB962C8B-B14F-4D97-AF65-F5344CB8AC3E}">
        <p14:creationId xmlns:p14="http://schemas.microsoft.com/office/powerpoint/2010/main" val="3898993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2DA6-567D-47EA-A18F-B0D68C576A59}"/>
              </a:ext>
            </a:extLst>
          </p:cNvPr>
          <p:cNvSpPr>
            <a:spLocks noGrp="1"/>
          </p:cNvSpPr>
          <p:nvPr>
            <p:ph type="title"/>
          </p:nvPr>
        </p:nvSpPr>
        <p:spPr>
          <a:xfrm>
            <a:off x="6846137" y="727626"/>
            <a:ext cx="4602152" cy="1718225"/>
          </a:xfrm>
        </p:spPr>
        <p:txBody>
          <a:bodyPr>
            <a:normAutofit/>
          </a:bodyPr>
          <a:lstStyle/>
          <a:p>
            <a:r>
              <a:rPr lang="en-US" dirty="0"/>
              <a:t>Kindergarten</a:t>
            </a:r>
          </a:p>
        </p:txBody>
      </p:sp>
      <p:sp>
        <p:nvSpPr>
          <p:cNvPr id="19" name="Rectangle 18">
            <a:extLst>
              <a:ext uri="{FF2B5EF4-FFF2-40B4-BE49-F238E27FC236}">
                <a16:creationId xmlns:a16="http://schemas.microsoft.com/office/drawing/2014/main" id="{43047B46-4F2F-4746-8B82-B30EAAAE03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3443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A54E8A8E-D194-4D55-92A3-6B0799722E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024" y="253548"/>
            <a:ext cx="5851795" cy="6384816"/>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pic>
        <p:nvPicPr>
          <p:cNvPr id="7" name="Content Placeholder 3">
            <a:extLst>
              <a:ext uri="{FF2B5EF4-FFF2-40B4-BE49-F238E27FC236}">
                <a16:creationId xmlns:a16="http://schemas.microsoft.com/office/drawing/2014/main" id="{5CA19551-1975-4511-B9B5-6A85AF8F50A0}"/>
              </a:ext>
            </a:extLst>
          </p:cNvPr>
          <p:cNvPicPr>
            <a:picLocks noChangeAspect="1"/>
          </p:cNvPicPr>
          <p:nvPr/>
        </p:nvPicPr>
        <p:blipFill rotWithShape="1">
          <a:blip r:embed="rId2"/>
          <a:srcRect t="4867" b="11287"/>
          <a:stretch/>
        </p:blipFill>
        <p:spPr>
          <a:xfrm>
            <a:off x="407432" y="419292"/>
            <a:ext cx="5522976" cy="6053328"/>
          </a:xfrm>
          <a:prstGeom prst="rect">
            <a:avLst/>
          </a:prstGeom>
        </p:spPr>
      </p:pic>
      <p:sp>
        <p:nvSpPr>
          <p:cNvPr id="41" name="Content Placeholder 8">
            <a:extLst>
              <a:ext uri="{FF2B5EF4-FFF2-40B4-BE49-F238E27FC236}">
                <a16:creationId xmlns:a16="http://schemas.microsoft.com/office/drawing/2014/main" id="{946E40EC-215A-4A00-9575-83BE852FE01B}"/>
              </a:ext>
            </a:extLst>
          </p:cNvPr>
          <p:cNvSpPr>
            <a:spLocks noGrp="1"/>
          </p:cNvSpPr>
          <p:nvPr>
            <p:ph idx="1"/>
          </p:nvPr>
        </p:nvSpPr>
        <p:spPr>
          <a:xfrm>
            <a:off x="6846137" y="1945615"/>
            <a:ext cx="4602152" cy="4692749"/>
          </a:xfrm>
        </p:spPr>
        <p:txBody>
          <a:bodyPr>
            <a:normAutofit fontScale="92500" lnSpcReduction="20000"/>
          </a:bodyPr>
          <a:lstStyle/>
          <a:p>
            <a:r>
              <a:rPr lang="en-US" sz="2400" b="1" dirty="0"/>
              <a:t>Roll on </a:t>
            </a:r>
            <a:r>
              <a:rPr lang="en-US" sz="2400" dirty="0"/>
              <a:t>– roll a dice then write the next two numbers down (or subtract the next two numbers)</a:t>
            </a:r>
          </a:p>
          <a:p>
            <a:r>
              <a:rPr lang="en-US" sz="2400" b="1" dirty="0"/>
              <a:t>10 Frames </a:t>
            </a:r>
            <a:r>
              <a:rPr lang="en-US" sz="2400" dirty="0"/>
              <a:t>– able to recognize number immediately – can use paper or egg cartons</a:t>
            </a:r>
          </a:p>
          <a:p>
            <a:r>
              <a:rPr lang="en-US" sz="2400" b="1" dirty="0"/>
              <a:t>Grab it </a:t>
            </a:r>
            <a:r>
              <a:rPr lang="en-US" sz="2400" dirty="0"/>
              <a:t>– estimate the amount and then count the actual number</a:t>
            </a:r>
          </a:p>
          <a:p>
            <a:pPr lvl="1"/>
            <a:r>
              <a:rPr lang="en-US" sz="2000" dirty="0"/>
              <a:t>Is it more or less than your estimate?</a:t>
            </a:r>
          </a:p>
          <a:p>
            <a:pPr lvl="1"/>
            <a:r>
              <a:rPr lang="en-US" sz="2000" dirty="0"/>
              <a:t>How do you know?</a:t>
            </a:r>
          </a:p>
          <a:p>
            <a:r>
              <a:rPr lang="en-US" sz="2400" b="1" dirty="0"/>
              <a:t>Circle Counting</a:t>
            </a:r>
          </a:p>
          <a:p>
            <a:r>
              <a:rPr lang="en-US" sz="2400" b="1" dirty="0"/>
              <a:t>Centers</a:t>
            </a:r>
            <a:r>
              <a:rPr lang="en-US" sz="2400" dirty="0"/>
              <a:t> to practice counting</a:t>
            </a:r>
          </a:p>
          <a:p>
            <a:endParaRPr lang="en-US" dirty="0"/>
          </a:p>
          <a:p>
            <a:pPr lvl="1"/>
            <a:endParaRPr lang="en-US" dirty="0"/>
          </a:p>
          <a:p>
            <a:pPr lvl="1"/>
            <a:endParaRPr lang="en-US" dirty="0"/>
          </a:p>
          <a:p>
            <a:pPr lvl="1"/>
            <a:endParaRPr lang="en-US" dirty="0"/>
          </a:p>
        </p:txBody>
      </p:sp>
    </p:spTree>
    <p:extLst>
      <p:ext uri="{BB962C8B-B14F-4D97-AF65-F5344CB8AC3E}">
        <p14:creationId xmlns:p14="http://schemas.microsoft.com/office/powerpoint/2010/main" val="37320149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F9CF54-D975-4A9A-8C24-3432BEA7BDFF}"/>
              </a:ext>
            </a:extLst>
          </p:cNvPr>
          <p:cNvSpPr>
            <a:spLocks noGrp="1"/>
          </p:cNvSpPr>
          <p:nvPr>
            <p:ph type="title"/>
          </p:nvPr>
        </p:nvSpPr>
        <p:spPr/>
        <p:txBody>
          <a:bodyPr/>
          <a:lstStyle/>
          <a:p>
            <a:r>
              <a:rPr lang="en-US" dirty="0"/>
              <a:t>Kindergarten (continued)</a:t>
            </a:r>
          </a:p>
        </p:txBody>
      </p:sp>
      <p:sp>
        <p:nvSpPr>
          <p:cNvPr id="3" name="Content Placeholder 2">
            <a:extLst>
              <a:ext uri="{FF2B5EF4-FFF2-40B4-BE49-F238E27FC236}">
                <a16:creationId xmlns:a16="http://schemas.microsoft.com/office/drawing/2014/main" id="{034A5A3B-2F35-42AD-940F-B52A591E0215}"/>
              </a:ext>
            </a:extLst>
          </p:cNvPr>
          <p:cNvSpPr>
            <a:spLocks noGrp="1"/>
          </p:cNvSpPr>
          <p:nvPr>
            <p:ph idx="1"/>
          </p:nvPr>
        </p:nvSpPr>
        <p:spPr/>
        <p:txBody>
          <a:bodyPr>
            <a:normAutofit/>
          </a:bodyPr>
          <a:lstStyle/>
          <a:p>
            <a:r>
              <a:rPr lang="en-US" sz="2800" b="1" dirty="0"/>
              <a:t>Student addition</a:t>
            </a:r>
          </a:p>
          <a:p>
            <a:pPr lvl="1"/>
            <a:r>
              <a:rPr lang="en-US" sz="2400" dirty="0"/>
              <a:t>Student is assigned a number and then add other students on to make a new number</a:t>
            </a:r>
          </a:p>
          <a:p>
            <a:pPr lvl="1"/>
            <a:r>
              <a:rPr lang="en-US" sz="2400" dirty="0"/>
              <a:t>Number assigned to student who doesn’t know the number and class must give clues to student to determine that number</a:t>
            </a:r>
          </a:p>
          <a:p>
            <a:pPr lvl="1"/>
            <a:r>
              <a:rPr lang="en-US" sz="2400" dirty="0"/>
              <a:t>Can you make that number another way?</a:t>
            </a:r>
          </a:p>
          <a:p>
            <a:r>
              <a:rPr lang="en-US" sz="2800" b="1" dirty="0"/>
              <a:t>Stack It </a:t>
            </a:r>
          </a:p>
          <a:p>
            <a:pPr lvl="1"/>
            <a:r>
              <a:rPr lang="en-US" sz="2400" dirty="0"/>
              <a:t>Connect your new cubic stack to a previous one. Can you do it without it falling over? If it does, you start over.</a:t>
            </a:r>
          </a:p>
        </p:txBody>
      </p:sp>
    </p:spTree>
    <p:extLst>
      <p:ext uri="{BB962C8B-B14F-4D97-AF65-F5344CB8AC3E}">
        <p14:creationId xmlns:p14="http://schemas.microsoft.com/office/powerpoint/2010/main" val="22680038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0246A-A599-4177-8938-51ED258C53CA}"/>
              </a:ext>
            </a:extLst>
          </p:cNvPr>
          <p:cNvSpPr>
            <a:spLocks noGrp="1"/>
          </p:cNvSpPr>
          <p:nvPr>
            <p:ph type="title"/>
          </p:nvPr>
        </p:nvSpPr>
        <p:spPr/>
        <p:txBody>
          <a:bodyPr/>
          <a:lstStyle/>
          <a:p>
            <a:r>
              <a:rPr lang="en-US" dirty="0"/>
              <a:t>First Grade</a:t>
            </a:r>
          </a:p>
        </p:txBody>
      </p:sp>
      <p:sp>
        <p:nvSpPr>
          <p:cNvPr id="3" name="Content Placeholder 2">
            <a:extLst>
              <a:ext uri="{FF2B5EF4-FFF2-40B4-BE49-F238E27FC236}">
                <a16:creationId xmlns:a16="http://schemas.microsoft.com/office/drawing/2014/main" id="{BDFEF043-5045-4D32-AC80-080AD05842D1}"/>
              </a:ext>
            </a:extLst>
          </p:cNvPr>
          <p:cNvSpPr>
            <a:spLocks noGrp="1"/>
          </p:cNvSpPr>
          <p:nvPr>
            <p:ph idx="1"/>
          </p:nvPr>
        </p:nvSpPr>
        <p:spPr/>
        <p:txBody>
          <a:bodyPr/>
          <a:lstStyle/>
          <a:p>
            <a:r>
              <a:rPr lang="en-US" sz="2800" b="1" dirty="0"/>
              <a:t>Regrouping unit blocks into blocks of ten</a:t>
            </a:r>
          </a:p>
          <a:p>
            <a:pPr lvl="1"/>
            <a:r>
              <a:rPr lang="en-US" sz="2400" dirty="0"/>
              <a:t>Emphasizes relationships between the groups of blocks and the corresponding digits in a two digit number – also gives practice in counting</a:t>
            </a:r>
          </a:p>
          <a:p>
            <a:pPr lvl="1"/>
            <a:endParaRPr lang="en-US" dirty="0"/>
          </a:p>
          <a:p>
            <a:pPr lvl="1"/>
            <a:endParaRPr lang="en-US" dirty="0"/>
          </a:p>
          <a:p>
            <a:pPr lvl="1"/>
            <a:endParaRPr lang="en-US" dirty="0"/>
          </a:p>
        </p:txBody>
      </p:sp>
      <p:pic>
        <p:nvPicPr>
          <p:cNvPr id="4" name="Picture 3">
            <a:extLst>
              <a:ext uri="{FF2B5EF4-FFF2-40B4-BE49-F238E27FC236}">
                <a16:creationId xmlns:a16="http://schemas.microsoft.com/office/drawing/2014/main" id="{46AD3929-1D53-41A9-BC39-C48B2E5A0354}"/>
              </a:ext>
            </a:extLst>
          </p:cNvPr>
          <p:cNvPicPr>
            <a:picLocks noChangeAspect="1"/>
          </p:cNvPicPr>
          <p:nvPr/>
        </p:nvPicPr>
        <p:blipFill>
          <a:blip r:embed="rId2"/>
          <a:stretch>
            <a:fillRect/>
          </a:stretch>
        </p:blipFill>
        <p:spPr>
          <a:xfrm>
            <a:off x="1932546" y="4069080"/>
            <a:ext cx="8326907" cy="1842840"/>
          </a:xfrm>
          <a:prstGeom prst="rect">
            <a:avLst/>
          </a:prstGeom>
        </p:spPr>
      </p:pic>
    </p:spTree>
    <p:extLst>
      <p:ext uri="{BB962C8B-B14F-4D97-AF65-F5344CB8AC3E}">
        <p14:creationId xmlns:p14="http://schemas.microsoft.com/office/powerpoint/2010/main" val="2331850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C04AA-C0A5-4AF0-9427-E7BE1124F327}"/>
              </a:ext>
            </a:extLst>
          </p:cNvPr>
          <p:cNvSpPr>
            <a:spLocks noGrp="1"/>
          </p:cNvSpPr>
          <p:nvPr>
            <p:ph type="title"/>
          </p:nvPr>
        </p:nvSpPr>
        <p:spPr/>
        <p:txBody>
          <a:bodyPr/>
          <a:lstStyle/>
          <a:p>
            <a:r>
              <a:rPr lang="en-US" dirty="0"/>
              <a:t>First Grade (continued)</a:t>
            </a:r>
          </a:p>
        </p:txBody>
      </p:sp>
      <p:sp>
        <p:nvSpPr>
          <p:cNvPr id="3" name="Content Placeholder 2">
            <a:extLst>
              <a:ext uri="{FF2B5EF4-FFF2-40B4-BE49-F238E27FC236}">
                <a16:creationId xmlns:a16="http://schemas.microsoft.com/office/drawing/2014/main" id="{CE02A906-DD50-4C82-A507-DF6A147CDB05}"/>
              </a:ext>
            </a:extLst>
          </p:cNvPr>
          <p:cNvSpPr>
            <a:spLocks noGrp="1"/>
          </p:cNvSpPr>
          <p:nvPr>
            <p:ph idx="1"/>
          </p:nvPr>
        </p:nvSpPr>
        <p:spPr/>
        <p:txBody>
          <a:bodyPr>
            <a:normAutofit/>
          </a:bodyPr>
          <a:lstStyle/>
          <a:p>
            <a:r>
              <a:rPr lang="en-US" sz="2800" b="1" dirty="0"/>
              <a:t>Blank 120 charts </a:t>
            </a:r>
            <a:r>
              <a:rPr lang="en-US" sz="2800" dirty="0"/>
              <a:t>– race to fill in with a partner – need to use different inks</a:t>
            </a:r>
          </a:p>
          <a:p>
            <a:r>
              <a:rPr lang="en-US" sz="2800" dirty="0"/>
              <a:t>Any kindergarten activities to be used as review</a:t>
            </a:r>
          </a:p>
        </p:txBody>
      </p:sp>
    </p:spTree>
    <p:extLst>
      <p:ext uri="{BB962C8B-B14F-4D97-AF65-F5344CB8AC3E}">
        <p14:creationId xmlns:p14="http://schemas.microsoft.com/office/powerpoint/2010/main" val="1420117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11176-1BD3-4C3E-A3A1-58F9076826A7}"/>
              </a:ext>
            </a:extLst>
          </p:cNvPr>
          <p:cNvSpPr>
            <a:spLocks noGrp="1"/>
          </p:cNvSpPr>
          <p:nvPr>
            <p:ph type="title"/>
          </p:nvPr>
        </p:nvSpPr>
        <p:spPr/>
        <p:txBody>
          <a:bodyPr/>
          <a:lstStyle/>
          <a:p>
            <a:r>
              <a:rPr lang="en-US" dirty="0"/>
              <a:t>Second Grade</a:t>
            </a:r>
          </a:p>
        </p:txBody>
      </p:sp>
      <p:sp>
        <p:nvSpPr>
          <p:cNvPr id="3" name="Content Placeholder 2">
            <a:extLst>
              <a:ext uri="{FF2B5EF4-FFF2-40B4-BE49-F238E27FC236}">
                <a16:creationId xmlns:a16="http://schemas.microsoft.com/office/drawing/2014/main" id="{D6D033DB-7D2F-48B1-A08F-5440ECA54519}"/>
              </a:ext>
            </a:extLst>
          </p:cNvPr>
          <p:cNvSpPr>
            <a:spLocks noGrp="1"/>
          </p:cNvSpPr>
          <p:nvPr>
            <p:ph idx="1"/>
          </p:nvPr>
        </p:nvSpPr>
        <p:spPr/>
        <p:txBody>
          <a:bodyPr/>
          <a:lstStyle/>
          <a:p>
            <a:r>
              <a:rPr lang="en-US" sz="2800" b="1" dirty="0"/>
              <a:t>Place Value </a:t>
            </a:r>
            <a:r>
              <a:rPr lang="en-US" sz="2800" dirty="0"/>
              <a:t>by Number Rock</a:t>
            </a:r>
          </a:p>
          <a:p>
            <a:r>
              <a:rPr lang="en-US" dirty="0">
                <a:hlinkClick r:id="rId2"/>
              </a:rPr>
              <a:t>https://www.youtube.com/watch?v=a4FXl4zb3E4</a:t>
            </a:r>
            <a:endParaRPr lang="en-US" dirty="0"/>
          </a:p>
          <a:p>
            <a:endParaRPr lang="en-US" dirty="0"/>
          </a:p>
        </p:txBody>
      </p:sp>
    </p:spTree>
    <p:extLst>
      <p:ext uri="{BB962C8B-B14F-4D97-AF65-F5344CB8AC3E}">
        <p14:creationId xmlns:p14="http://schemas.microsoft.com/office/powerpoint/2010/main" val="940420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CBC1E-4266-4F21-B3C4-60E6A9246633}"/>
              </a:ext>
            </a:extLst>
          </p:cNvPr>
          <p:cNvSpPr>
            <a:spLocks noGrp="1"/>
          </p:cNvSpPr>
          <p:nvPr>
            <p:ph type="title"/>
          </p:nvPr>
        </p:nvSpPr>
        <p:spPr/>
        <p:txBody>
          <a:bodyPr/>
          <a:lstStyle/>
          <a:p>
            <a:r>
              <a:rPr lang="en-US" dirty="0"/>
              <a:t>Third Grade</a:t>
            </a:r>
          </a:p>
        </p:txBody>
      </p:sp>
      <p:sp>
        <p:nvSpPr>
          <p:cNvPr id="3" name="Content Placeholder 2">
            <a:extLst>
              <a:ext uri="{FF2B5EF4-FFF2-40B4-BE49-F238E27FC236}">
                <a16:creationId xmlns:a16="http://schemas.microsoft.com/office/drawing/2014/main" id="{B28792F8-E8ED-4899-851F-BC88ED7BBA6B}"/>
              </a:ext>
            </a:extLst>
          </p:cNvPr>
          <p:cNvSpPr>
            <a:spLocks noGrp="1"/>
          </p:cNvSpPr>
          <p:nvPr>
            <p:ph idx="1"/>
          </p:nvPr>
        </p:nvSpPr>
        <p:spPr/>
        <p:txBody>
          <a:bodyPr>
            <a:normAutofit/>
          </a:bodyPr>
          <a:lstStyle/>
          <a:p>
            <a:r>
              <a:rPr lang="en-US" sz="3600" dirty="0"/>
              <a:t>Modify any of the previous lessons</a:t>
            </a:r>
          </a:p>
        </p:txBody>
      </p:sp>
    </p:spTree>
    <p:extLst>
      <p:ext uri="{BB962C8B-B14F-4D97-AF65-F5344CB8AC3E}">
        <p14:creationId xmlns:p14="http://schemas.microsoft.com/office/powerpoint/2010/main" val="97830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otalTime>78</TotalTime>
  <Words>749</Words>
  <Application>Microsoft Office PowerPoint</Application>
  <PresentationFormat>Widescreen</PresentationFormat>
  <Paragraphs>82</Paragraphs>
  <Slides>14</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14</vt:i4>
      </vt:variant>
    </vt:vector>
  </HeadingPairs>
  <TitlesOfParts>
    <vt:vector size="17" baseType="lpstr">
      <vt:lpstr>Century Gothic</vt:lpstr>
      <vt:lpstr>Garamond</vt:lpstr>
      <vt:lpstr>Savon</vt:lpstr>
      <vt:lpstr>Number Sense with Place Value Lessons</vt:lpstr>
      <vt:lpstr>Presentation</vt:lpstr>
      <vt:lpstr>Modifications</vt:lpstr>
      <vt:lpstr>Kindergarten</vt:lpstr>
      <vt:lpstr>Kindergarten (continued)</vt:lpstr>
      <vt:lpstr>First Grade</vt:lpstr>
      <vt:lpstr>First Grade (continued)</vt:lpstr>
      <vt:lpstr>Second Grade</vt:lpstr>
      <vt:lpstr>Third Grade</vt:lpstr>
      <vt:lpstr>Fourth Grade</vt:lpstr>
      <vt:lpstr>Fourth Grade (continues)</vt:lpstr>
      <vt:lpstr>Fifth Grade</vt:lpstr>
      <vt:lpstr>Books that Build Number Sense</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Number Sense with Place Value Lessons</dc:title>
  <dc:creator>Wendy Comer</dc:creator>
  <cp:lastModifiedBy>Wendy Comer</cp:lastModifiedBy>
  <cp:revision>11</cp:revision>
  <dcterms:created xsi:type="dcterms:W3CDTF">2019-02-17T21:45:34Z</dcterms:created>
  <dcterms:modified xsi:type="dcterms:W3CDTF">2019-02-24T20:36:02Z</dcterms:modified>
</cp:coreProperties>
</file>