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3" r:id="rId6"/>
    <p:sldId id="270" r:id="rId7"/>
    <p:sldId id="260" r:id="rId8"/>
    <p:sldId id="261" r:id="rId9"/>
    <p:sldId id="264" r:id="rId10"/>
    <p:sldId id="271" r:id="rId11"/>
    <p:sldId id="268" r:id="rId12"/>
    <p:sldId id="272" r:id="rId13"/>
    <p:sldId id="269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tz, Jennifer" initials="YJ" lastIdx="0" clrIdx="0">
    <p:extLst>
      <p:ext uri="{19B8F6BF-5375-455C-9EA6-DF929625EA0E}">
        <p15:presenceInfo xmlns:p15="http://schemas.microsoft.com/office/powerpoint/2012/main" userId="S-1-5-21-1062279679-1878082345-1080718643-322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94660"/>
  </p:normalViewPr>
  <p:slideViewPr>
    <p:cSldViewPr snapToGrid="0">
      <p:cViewPr>
        <p:scale>
          <a:sx n="57" d="100"/>
          <a:sy n="57" d="100"/>
        </p:scale>
        <p:origin x="53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52ED9-D6E5-4106-8A0C-8B9EF97BBA0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7825C-D418-4706-9BF2-BCA7547D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5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we talk about paper folding for</a:t>
            </a:r>
            <a:r>
              <a:rPr lang="en-US" baseline="0" dirty="0" smtClean="0"/>
              <a:t> five number summary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825C-D418-4706-9BF2-BCA7547DF9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53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Illustrative Mathematics</a:t>
            </a:r>
          </a:p>
          <a:p>
            <a:r>
              <a:rPr lang="en-US" dirty="0" smtClean="0"/>
              <a:t>https://tasks.illustrativemathematics.org/content-standards/7/SP/A/tasks/260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7825C-D418-4706-9BF2-BCA7547DF9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5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e.math.arizona.edu/progressions/" TargetMode="External"/><Relationship Id="rId2" Type="http://schemas.openxmlformats.org/officeDocument/2006/relationships/hyperlink" Target="http://www.ncpublicschools.org/curriculum/mathematics/scos/current/#unpack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009" y="1471426"/>
            <a:ext cx="7315200" cy="30619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Middle School Stats is Where It’s At!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Dr. Jennifer Yantz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Austin Peay State University, Clarksville, TN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Christina Ploeckelman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7</a:t>
            </a:r>
            <a:r>
              <a:rPr lang="en-US" sz="2400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Grade, Richview Middle School, Clarksville, TN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6651" y="1254642"/>
            <a:ext cx="27538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Middle Tennessee Mathematics Teachers 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Math for All Seasons </a:t>
            </a:r>
            <a:endParaRPr lang="en-US" b="1" dirty="0" smtClean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February 23rd, 2019 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Pope John Paul II High </a:t>
            </a:r>
            <a:r>
              <a:rPr lang="en-US" dirty="0" smtClean="0">
                <a:solidFill>
                  <a:schemeClr val="accent1"/>
                </a:solidFill>
              </a:rPr>
              <a:t>School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Hendersonville</a:t>
            </a:r>
            <a:r>
              <a:rPr lang="en-US" dirty="0">
                <a:solidFill>
                  <a:schemeClr val="accent1"/>
                </a:solidFill>
              </a:rPr>
              <a:t>, TN </a:t>
            </a:r>
          </a:p>
        </p:txBody>
      </p:sp>
    </p:spTree>
    <p:extLst>
      <p:ext uri="{BB962C8B-B14F-4D97-AF65-F5344CB8AC3E}">
        <p14:creationId xmlns:p14="http://schemas.microsoft.com/office/powerpoint/2010/main" val="25160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27" y="988799"/>
            <a:ext cx="2947482" cy="54859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u="sng" dirty="0" smtClean="0"/>
              <a:t>Statistics Tasks</a:t>
            </a:r>
            <a:br>
              <a:rPr lang="en-US" sz="2400" u="sng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Working with Data Sets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6.SP.A.1</a:t>
            </a:r>
            <a:br>
              <a:rPr lang="en-US" sz="2400" dirty="0" smtClean="0"/>
            </a:br>
            <a:r>
              <a:rPr lang="en-US" sz="2400" dirty="0" smtClean="0"/>
              <a:t>6.SP.A.2</a:t>
            </a:r>
            <a:br>
              <a:rPr lang="en-US" sz="2400" dirty="0" smtClean="0"/>
            </a:br>
            <a:r>
              <a:rPr lang="en-US" sz="2400" dirty="0" smtClean="0"/>
              <a:t>6.SP.A.3</a:t>
            </a:r>
            <a:br>
              <a:rPr lang="en-US" sz="2400" dirty="0" smtClean="0"/>
            </a:br>
            <a:r>
              <a:rPr lang="en-US" sz="2400" dirty="0" smtClean="0"/>
              <a:t>6.SP.A.4</a:t>
            </a:r>
            <a:br>
              <a:rPr lang="en-US" sz="2400" dirty="0" smtClean="0"/>
            </a:br>
            <a:r>
              <a:rPr lang="en-US" sz="2400" dirty="0" smtClean="0"/>
              <a:t>6.SP.A.5.a</a:t>
            </a:r>
            <a:br>
              <a:rPr lang="en-US" sz="2400" dirty="0" smtClean="0"/>
            </a:br>
            <a:r>
              <a:rPr lang="en-US" sz="2400" dirty="0" smtClean="0"/>
              <a:t>7.SP.B.3</a:t>
            </a:r>
            <a:br>
              <a:rPr lang="en-US" sz="2400" dirty="0" smtClean="0"/>
            </a:br>
            <a:r>
              <a:rPr lang="en-US" sz="2400" dirty="0" smtClean="0"/>
              <a:t>7.SP.B.4</a:t>
            </a:r>
            <a:br>
              <a:rPr lang="en-US" sz="2400" dirty="0" smtClean="0"/>
            </a:br>
            <a:r>
              <a:rPr lang="en-US" sz="2400" dirty="0" smtClean="0"/>
              <a:t>7.SP.D.8.a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167" y="749836"/>
            <a:ext cx="4064464" cy="5410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2630" y="749836"/>
            <a:ext cx="4180163" cy="541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Statistics Tasks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Working with Data Sets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Grade 7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7.SP.A.1</a:t>
            </a:r>
            <a:br>
              <a:rPr lang="en-US" dirty="0" smtClean="0"/>
            </a:br>
            <a:r>
              <a:rPr lang="en-US" dirty="0" smtClean="0"/>
              <a:t>7.SP.A.2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925"/>
          <a:stretch/>
        </p:blipFill>
        <p:spPr>
          <a:xfrm>
            <a:off x="3987209" y="1025106"/>
            <a:ext cx="7198960" cy="50283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4210" y="655774"/>
            <a:ext cx="648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40" y="927279"/>
            <a:ext cx="2947482" cy="502956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Statistics Tasks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Sampling from </a:t>
            </a:r>
            <a:r>
              <a:rPr lang="en-US" dirty="0" smtClean="0"/>
              <a:t>Populations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Grade 7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7.SP.A.1</a:t>
            </a:r>
            <a:br>
              <a:rPr lang="en-US" dirty="0" smtClean="0"/>
            </a:br>
            <a:r>
              <a:rPr lang="en-US" dirty="0" smtClean="0"/>
              <a:t>7.SP.A.2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28811" y="639391"/>
            <a:ext cx="840990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Sampling Methods</a:t>
            </a:r>
          </a:p>
          <a:p>
            <a:endParaRPr lang="en-US" sz="1000" dirty="0"/>
          </a:p>
          <a:p>
            <a:r>
              <a:rPr lang="en-US" sz="2000" dirty="0" smtClean="0"/>
              <a:t>Select various samples of size 10 and try to predict the true population mean area (in thousands of square miles) of the 48 states.</a:t>
            </a:r>
          </a:p>
          <a:p>
            <a:endParaRPr lang="en-US" sz="1000" dirty="0"/>
          </a:p>
          <a:p>
            <a:r>
              <a:rPr lang="en-US" sz="2000" b="1" dirty="0" smtClean="0"/>
              <a:t>Random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generate random numbers and select from the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lose eyes and point to a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2000" b="1" dirty="0" smtClean="0"/>
              <a:t>Systematic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</a:t>
            </a:r>
            <a:r>
              <a:rPr lang="en-US" sz="2000" dirty="0" smtClean="0"/>
              <a:t>enerate a random number from 1 to 4.  Start at that state and take every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state.</a:t>
            </a:r>
          </a:p>
          <a:p>
            <a:endParaRPr lang="en-US" sz="1000" dirty="0" smtClean="0"/>
          </a:p>
          <a:p>
            <a:r>
              <a:rPr lang="en-US" sz="2000" b="1" dirty="0" smtClean="0"/>
              <a:t>Stratified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divide the states into 5 regions and select 2 from each one</a:t>
            </a:r>
          </a:p>
          <a:p>
            <a:endParaRPr lang="en-US" sz="1000" dirty="0"/>
          </a:p>
          <a:p>
            <a:r>
              <a:rPr lang="en-US" sz="2000" b="1" dirty="0" smtClean="0"/>
              <a:t>Cluster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divide the states into 5 regions and select all from one randomly selected region.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2000" dirty="0" smtClean="0"/>
              <a:t>Compare all </a:t>
            </a:r>
            <a:r>
              <a:rPr lang="en-US" sz="2000" i="1" dirty="0" smtClean="0"/>
              <a:t>sample means </a:t>
            </a:r>
            <a:r>
              <a:rPr lang="en-US" sz="2000" dirty="0" smtClean="0"/>
              <a:t>to the </a:t>
            </a:r>
            <a:r>
              <a:rPr lang="en-US" sz="2000" i="1" dirty="0" smtClean="0"/>
              <a:t>true mean</a:t>
            </a:r>
            <a:r>
              <a:rPr lang="en-US" sz="2000" dirty="0" smtClean="0"/>
              <a:t> area of 65,000 square miles.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57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u="sng" dirty="0" smtClean="0"/>
              <a:t>Statistics Tasks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Patterns of </a:t>
            </a:r>
            <a:r>
              <a:rPr lang="en-US" sz="2800" dirty="0" smtClean="0"/>
              <a:t>Association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Grade 8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8.SP.A.1</a:t>
            </a:r>
            <a:br>
              <a:rPr lang="en-US" sz="2800" dirty="0" smtClean="0"/>
            </a:br>
            <a:r>
              <a:rPr lang="en-US" sz="2800" dirty="0" smtClean="0"/>
              <a:t>8.SP.A.2</a:t>
            </a:r>
            <a:br>
              <a:rPr lang="en-US" sz="2800" dirty="0" smtClean="0"/>
            </a:br>
            <a:r>
              <a:rPr lang="en-US" sz="2800" dirty="0" smtClean="0"/>
              <a:t>8.SP.A.3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376" y="583440"/>
            <a:ext cx="5673247" cy="568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72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u="sng" dirty="0" smtClean="0"/>
              <a:t>Statistics Tasks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Patterns of Association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Grade 8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8.SP.A.1</a:t>
            </a:r>
            <a:br>
              <a:rPr lang="en-US" sz="2800" dirty="0" smtClean="0"/>
            </a:br>
            <a:r>
              <a:rPr lang="en-US" sz="2800" dirty="0" smtClean="0"/>
              <a:t>8.SP.A.2</a:t>
            </a:r>
            <a:br>
              <a:rPr lang="en-US" sz="2800" dirty="0" smtClean="0"/>
            </a:br>
            <a:r>
              <a:rPr lang="en-US" sz="2800" dirty="0" smtClean="0"/>
              <a:t>8.SP.A.3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563155" y="662024"/>
            <a:ext cx="53792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Is there a relationship between a property’s cost and its distance from GO? If so, how can the relationship be used to predict the cost of new properties?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Task Summary: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Create a table of property values and the number of spaces a property is from GO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Create a scatterplot of the bivariate data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Assess the relationship visually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Draw a line of best fit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Given an equation, interpret the slope and y-intercept in the context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Make predictions for values of new properties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2386" y="2005894"/>
            <a:ext cx="2832709" cy="283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ever read a standard and think……………</a:t>
            </a:r>
            <a:endParaRPr lang="en-US" dirty="0"/>
          </a:p>
        </p:txBody>
      </p:sp>
      <p:pic>
        <p:nvPicPr>
          <p:cNvPr id="1026" name="Picture 2" descr="https://memegenerator.net/img/images/300x300/13273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047" y="439465"/>
            <a:ext cx="5724395" cy="572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35047" y="5022937"/>
            <a:ext cx="5749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WHAT ??????</a:t>
            </a:r>
            <a:endParaRPr 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of the 6-8 Statistics Standards that you have questions about?</a:t>
            </a:r>
            <a:endParaRPr lang="en-US" dirty="0"/>
          </a:p>
        </p:txBody>
      </p:sp>
      <p:pic>
        <p:nvPicPr>
          <p:cNvPr id="3074" name="Picture 2" descr="Image result for question mar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815" y="1384164"/>
            <a:ext cx="6660659" cy="444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3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</a:t>
            </a:r>
            <a:r>
              <a:rPr lang="en-US" dirty="0" smtClean="0"/>
              <a:t>Making </a:t>
            </a:r>
            <a:r>
              <a:rPr lang="en-US" dirty="0"/>
              <a:t>S</a:t>
            </a:r>
            <a:r>
              <a:rPr lang="en-US" dirty="0" smtClean="0"/>
              <a:t>ense </a:t>
            </a:r>
            <a:r>
              <a:rPr lang="en-US" dirty="0" smtClean="0"/>
              <a:t>of </a:t>
            </a:r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350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/>
              <a:t>Tennessee State  Instructional Focus Documents</a:t>
            </a:r>
          </a:p>
          <a:p>
            <a:endParaRPr lang="en-US" sz="2800" dirty="0" smtClean="0"/>
          </a:p>
          <a:p>
            <a:r>
              <a:rPr lang="en-US" sz="2800" dirty="0" smtClean="0"/>
              <a:t>NC Standards Unpacked</a:t>
            </a:r>
          </a:p>
          <a:p>
            <a:pPr marL="502920" lvl="1" indent="0">
              <a:buNone/>
            </a:pPr>
            <a:r>
              <a:rPr lang="en-US" sz="2400" dirty="0">
                <a:hlinkClick r:id="rId2"/>
              </a:rPr>
              <a:t>http://www.ncpublicschools.org/curriculum/mathematics/scos/current/#</a:t>
            </a:r>
            <a:r>
              <a:rPr lang="en-US" sz="2400" dirty="0" smtClean="0">
                <a:hlinkClick r:id="rId2"/>
              </a:rPr>
              <a:t>unpacking</a:t>
            </a:r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sz="2800" dirty="0" smtClean="0"/>
              <a:t>The Common Core Mathematics Companion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Grades 6-8 The Standards Decoded</a:t>
            </a:r>
          </a:p>
          <a:p>
            <a:endParaRPr lang="en-US" sz="2800" dirty="0" smtClean="0"/>
          </a:p>
          <a:p>
            <a:r>
              <a:rPr lang="en-US" sz="2800" dirty="0" smtClean="0"/>
              <a:t>CCSS Mathematics Progression Documents</a:t>
            </a:r>
          </a:p>
          <a:p>
            <a:pPr marL="502920" lvl="1" indent="0">
              <a:buNone/>
            </a:pPr>
            <a:r>
              <a:rPr lang="en-US" sz="2600" dirty="0" smtClean="0">
                <a:hlinkClick r:id="rId3"/>
              </a:rPr>
              <a:t>http</a:t>
            </a:r>
            <a:r>
              <a:rPr lang="en-US" sz="2600" dirty="0">
                <a:hlinkClick r:id="rId3"/>
              </a:rPr>
              <a:t>://ime.math.arizona.edu/progressions</a:t>
            </a:r>
            <a:r>
              <a:rPr lang="en-US" sz="2600" dirty="0" smtClean="0">
                <a:hlinkClick r:id="rId3"/>
              </a:rPr>
              <a:t>/</a:t>
            </a:r>
            <a:endParaRPr lang="en-US" sz="2600" dirty="0" smtClean="0"/>
          </a:p>
          <a:p>
            <a:pPr marL="502920" lvl="1" indent="0">
              <a:buNone/>
            </a:pPr>
            <a:endParaRPr lang="en-US" sz="2600" dirty="0"/>
          </a:p>
          <a:p>
            <a:pPr lvl="1"/>
            <a:endParaRPr lang="en-US" sz="26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2050" name="Picture 2" descr="https://images-na.ssl-images-amazon.com/images/I/51p6itjPINL._SX385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621" y="2630126"/>
            <a:ext cx="1755857" cy="226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Statistics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Based Lessons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48" y="864108"/>
            <a:ext cx="7778781" cy="512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Cover multiple standards/sub-parts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Incorporate Standards for Mathematical Practice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18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872837"/>
            <a:ext cx="2947482" cy="4852184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Statistics Tasks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Mean,  Median, Mode, and Range</a:t>
            </a:r>
            <a:br>
              <a:rPr lang="en-US" sz="2800" dirty="0" smtClean="0"/>
            </a:br>
            <a:r>
              <a:rPr lang="en-US" sz="2800" dirty="0" smtClean="0"/>
              <a:t>Open </a:t>
            </a:r>
            <a:r>
              <a:rPr lang="en-US" sz="2800" dirty="0" smtClean="0"/>
              <a:t>Middle </a:t>
            </a:r>
            <a:r>
              <a:rPr lang="en-US" sz="2800" dirty="0" smtClean="0"/>
              <a:t>Problems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6.SP.A.2 &amp; 3</a:t>
            </a:r>
            <a:br>
              <a:rPr lang="en-US" sz="2800" dirty="0" smtClean="0"/>
            </a:br>
            <a:r>
              <a:rPr lang="en-US" sz="2800" dirty="0" smtClean="0"/>
              <a:t>7.SP.D.8.a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5746" y="686639"/>
            <a:ext cx="5666697" cy="547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45" y="864108"/>
            <a:ext cx="2947482" cy="460118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u="sng" dirty="0"/>
              <a:t>Statistics Tasks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Mean,  Median, Mode, and Range</a:t>
            </a:r>
            <a:br>
              <a:rPr lang="en-US" sz="3200" dirty="0"/>
            </a:br>
            <a:r>
              <a:rPr lang="en-US" sz="3200" dirty="0"/>
              <a:t>Open Middle Problems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6.SP.A.2 &amp; 3</a:t>
            </a:r>
            <a:br>
              <a:rPr lang="en-US" sz="3200" dirty="0"/>
            </a:br>
            <a:r>
              <a:rPr lang="en-US" sz="3200" dirty="0"/>
              <a:t>7.SP.D.8.a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Let’s try one: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200" dirty="0" smtClean="0"/>
              <a:t>Give </a:t>
            </a:r>
            <a:r>
              <a:rPr lang="en-US" sz="3200" dirty="0"/>
              <a:t>five values that have a mean of 30 and a median of 36.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48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023" y="1140962"/>
            <a:ext cx="2947482" cy="47350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Statistics Tasks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Show conceptual </a:t>
            </a:r>
            <a:r>
              <a:rPr lang="en-US" sz="2800" dirty="0" smtClean="0"/>
              <a:t>understanding </a:t>
            </a:r>
            <a:r>
              <a:rPr lang="en-US" sz="2800" dirty="0" smtClean="0"/>
              <a:t>of “mean</a:t>
            </a:r>
            <a:r>
              <a:rPr lang="en-US" sz="2800" dirty="0" smtClean="0"/>
              <a:t>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6.SP.A.3 </a:t>
            </a:r>
            <a:r>
              <a:rPr lang="en-US" sz="2800" dirty="0"/>
              <a:t>&amp; </a:t>
            </a:r>
            <a:r>
              <a:rPr lang="en-US" sz="2800" dirty="0" smtClean="0"/>
              <a:t>5</a:t>
            </a:r>
            <a:br>
              <a:rPr lang="en-US" sz="2800" dirty="0" smtClean="0"/>
            </a:br>
            <a:r>
              <a:rPr lang="en-US" sz="2800" dirty="0" smtClean="0"/>
              <a:t>7.SP.D.8.a &amp; b</a:t>
            </a:r>
            <a:br>
              <a:rPr lang="en-US" sz="2800" dirty="0" smtClean="0"/>
            </a:br>
            <a:r>
              <a:rPr lang="en-US" sz="2800" dirty="0" smtClean="0"/>
              <a:t>7.SP.B.4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762751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mean weight of three cats is 14 pounds.  Which of the following is possible? (Answer Y for Yes or N for No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pPr marL="50292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_____(a) One of the cats weighed 20 pounds.</a:t>
            </a:r>
          </a:p>
          <a:p>
            <a:pPr marL="1711325" lvl="1" indent="-1209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_____ (b) None of the cats weighs more than 14 pounds.</a:t>
            </a:r>
          </a:p>
          <a:p>
            <a:pPr marL="50292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_____ (c) Each cat weighs less than 14 pounds.</a:t>
            </a:r>
          </a:p>
          <a:p>
            <a:pPr marL="50292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_____ (d) The cats weigh 14, 18, and 10 pounds.</a:t>
            </a:r>
          </a:p>
          <a:p>
            <a:pPr marL="50292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_____ (e) The cats weigh 13, 18, and 8 pounds.</a:t>
            </a:r>
          </a:p>
          <a:p>
            <a:pPr marL="50292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_____ (f) Altogether, the three cats weigh 50 pounds.</a:t>
            </a:r>
          </a:p>
          <a:p>
            <a:pPr marL="96012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41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27" y="988799"/>
            <a:ext cx="2947482" cy="54859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u="sng" dirty="0" smtClean="0"/>
              <a:t>Statistics Tasks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Working with Data Sets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6.SP.A.1</a:t>
            </a:r>
            <a:br>
              <a:rPr lang="en-US" sz="2400" dirty="0" smtClean="0"/>
            </a:br>
            <a:r>
              <a:rPr lang="en-US" sz="2400" dirty="0" smtClean="0"/>
              <a:t>6.SP.A.2</a:t>
            </a:r>
            <a:br>
              <a:rPr lang="en-US" sz="2400" dirty="0" smtClean="0"/>
            </a:br>
            <a:r>
              <a:rPr lang="en-US" sz="2400" dirty="0" smtClean="0"/>
              <a:t>6.SP.A.3</a:t>
            </a:r>
            <a:br>
              <a:rPr lang="en-US" sz="2400" dirty="0" smtClean="0"/>
            </a:br>
            <a:r>
              <a:rPr lang="en-US" sz="2400" dirty="0" smtClean="0"/>
              <a:t>6.SP.A.4</a:t>
            </a:r>
            <a:br>
              <a:rPr lang="en-US" sz="2400" dirty="0" smtClean="0"/>
            </a:br>
            <a:r>
              <a:rPr lang="en-US" sz="2400" dirty="0" smtClean="0"/>
              <a:t>6.SP.A.5.a</a:t>
            </a:r>
            <a:br>
              <a:rPr lang="en-US" sz="2400" dirty="0" smtClean="0"/>
            </a:br>
            <a:r>
              <a:rPr lang="en-US" sz="2400" dirty="0" smtClean="0"/>
              <a:t>7.SP.B.3</a:t>
            </a:r>
            <a:br>
              <a:rPr lang="en-US" sz="2400" dirty="0" smtClean="0"/>
            </a:br>
            <a:r>
              <a:rPr lang="en-US" sz="2400" dirty="0" smtClean="0"/>
              <a:t>7.SP.B.4</a:t>
            </a:r>
            <a:br>
              <a:rPr lang="en-US" sz="2400" dirty="0" smtClean="0"/>
            </a:br>
            <a:r>
              <a:rPr lang="en-US" sz="2400" dirty="0" smtClean="0"/>
              <a:t>7.SP.D.8.a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371" y="988799"/>
            <a:ext cx="8188681" cy="432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9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289</TotalTime>
  <Words>465</Words>
  <Application>Microsoft Office PowerPoint</Application>
  <PresentationFormat>Widescreen</PresentationFormat>
  <Paragraphs>89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Corbel</vt:lpstr>
      <vt:lpstr>Wingdings 2</vt:lpstr>
      <vt:lpstr>Frame</vt:lpstr>
      <vt:lpstr>PowerPoint Presentation</vt:lpstr>
      <vt:lpstr>Did you ever read a standard and think……………</vt:lpstr>
      <vt:lpstr>What are some of the 6-8 Statistics Standards that you have questions about?</vt:lpstr>
      <vt:lpstr>Resources for Making Sense of Standards</vt:lpstr>
      <vt:lpstr>Statistics    Task Based Lessons   </vt:lpstr>
      <vt:lpstr>Statistics Tasks  Mean,  Median, Mode, and Range Open Middle Problems  6.SP.A.2 &amp; 3 7.SP.D.8.a  </vt:lpstr>
      <vt:lpstr>Statistics Tasks  Mean,  Median, Mode, and Range Open Middle Problems  6.SP.A.2 &amp; 3 7.SP.D.8.a</vt:lpstr>
      <vt:lpstr> Statistics Tasks  Show conceptual understanding of “mean”  6.SP.A.3 &amp; 5 7.SP.D.8.a &amp; b 7.SP.B.4  </vt:lpstr>
      <vt:lpstr>Statistics Tasks  Working with Data Sets  6.SP.A.1 6.SP.A.2 6.SP.A.3 6.SP.A.4 6.SP.A.5.a 7.SP.B.3 7.SP.B.4 7.SP.D.8.a  </vt:lpstr>
      <vt:lpstr>Statistics Tasks  Working with Data Sets  6.SP.A.1 6.SP.A.2 6.SP.A.3 6.SP.A.4 6.SP.A.5.a 7.SP.B.3 7.SP.B.4 7.SP.D.8.a  </vt:lpstr>
      <vt:lpstr>Statistics Tasks  Working with Data Sets  Grade 7  7.SP.A.1 7.SP.A.2 </vt:lpstr>
      <vt:lpstr>Statistics Tasks  Sampling from Populations  Grade 7  7.SP.A.1 7.SP.A.2 </vt:lpstr>
      <vt:lpstr>Statistics Tasks  Patterns of Association  Grade 8  8.SP.A.1 8.SP.A.2 8.SP.A.3 </vt:lpstr>
      <vt:lpstr>Statistics Tasks  Patterns of Association  Grade 8  8.SP.A.1 8.SP.A.2 8.SP.A.3 </vt:lpstr>
    </vt:vector>
  </TitlesOfParts>
  <Company>Austin Peay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Tennessee Mathematics Teachers  Math for All Seasons  February 23rd, 2019  Pope John Paul II High School, Hendersonville, TN</dc:title>
  <dc:creator>Yantz, Jennifer</dc:creator>
  <cp:lastModifiedBy>Christina Ploeckelman</cp:lastModifiedBy>
  <cp:revision>21</cp:revision>
  <dcterms:created xsi:type="dcterms:W3CDTF">2019-02-13T16:51:28Z</dcterms:created>
  <dcterms:modified xsi:type="dcterms:W3CDTF">2019-02-23T00:40:31Z</dcterms:modified>
</cp:coreProperties>
</file>