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21"/>
  </p:notesMasterIdLst>
  <p:sldIdLst>
    <p:sldId id="256" r:id="rId2"/>
    <p:sldId id="265" r:id="rId3"/>
    <p:sldId id="272" r:id="rId4"/>
    <p:sldId id="270" r:id="rId5"/>
    <p:sldId id="267" r:id="rId6"/>
    <p:sldId id="268" r:id="rId7"/>
    <p:sldId id="275" r:id="rId8"/>
    <p:sldId id="276" r:id="rId9"/>
    <p:sldId id="264" r:id="rId10"/>
    <p:sldId id="277" r:id="rId11"/>
    <p:sldId id="269" r:id="rId12"/>
    <p:sldId id="261" r:id="rId13"/>
    <p:sldId id="279" r:id="rId14"/>
    <p:sldId id="266" r:id="rId15"/>
    <p:sldId id="273" r:id="rId16"/>
    <p:sldId id="278" r:id="rId17"/>
    <p:sldId id="281" r:id="rId18"/>
    <p:sldId id="25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CF01-897A-40E1-84BD-357BABB9CDF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0859-D4C4-41A8-95EE-03803852B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0" dirty="0" smtClean="0"/>
              <a:t> min</a:t>
            </a:r>
          </a:p>
          <a:p>
            <a:r>
              <a:rPr lang="en-US" dirty="0" smtClean="0"/>
              <a:t>In one study (Yeager et al, 2013) researchers worked with high school students who were divided into 2 groups. All students wrote an English essay and received critical feedback on their essay from their teachers, but half of the students – and the teachers did not know who they were – received an extra sentence. The sentence was: “I am giving you this feedback because I believe in you” The students who received this sentence achieved at higher levels on school tests a year later.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8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8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51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0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60859-D4C4-41A8-95EE-03803852B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6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24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7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4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1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9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3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23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ey.hindsbrown@wc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elle.johnson@wcs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9FSZJu448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AWtRadR4zYM" TargetMode="External"/><Relationship Id="rId1" Type="http://schemas.openxmlformats.org/officeDocument/2006/relationships/video" Target="https://www.youtube.com/embed/zLYECIjmnQs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hco.com/products/math-180/family/growth-mindset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wthmindsetmaths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v2ar6AKvGc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perts.net/share/to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video" Target="https://www.youtube.com/embed/aItZKnWL_R4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aNWA3ZwJdLk" TargetMode="External"/><Relationship Id="rId1" Type="http://schemas.openxmlformats.org/officeDocument/2006/relationships/video" Target="https://www.youtube.com/embed/2zrtHt3bBmQ" TargetMode="Externa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024322" cy="390586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a Growth Mindset in the Mathematics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707626"/>
            <a:ext cx="10024322" cy="870154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Lindsey Hinds-Brown, </a:t>
            </a:r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lindsey.hindsbrown@wcs.edu</a:t>
            </a:r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Jaelle </a:t>
            </a:r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Johnson, </a:t>
            </a:r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jaelle.johnson@wcs.edu</a:t>
            </a:r>
            <a:endParaRPr lang="en-US" b="1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Believe in Your Students</a:t>
            </a:r>
            <a:endParaRPr lang="en-US" dirty="0"/>
          </a:p>
        </p:txBody>
      </p:sp>
      <p:pic>
        <p:nvPicPr>
          <p:cNvPr id="4" name="qX9FSZJu44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5122" y="1853248"/>
            <a:ext cx="7885712" cy="4435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24" y="62889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4:55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 Self-Talk</a:t>
            </a:r>
            <a:endParaRPr lang="en-US" dirty="0"/>
          </a:p>
        </p:txBody>
      </p:sp>
      <p:pic>
        <p:nvPicPr>
          <p:cNvPr id="2050" name="Picture 2" descr="Image result for fixed vs. growth mindset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0251"/>
          <a:stretch/>
        </p:blipFill>
        <p:spPr bwMode="auto">
          <a:xfrm>
            <a:off x="2168013" y="1519082"/>
            <a:ext cx="7626350" cy="50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Failure is Important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15117" y="1853248"/>
            <a:ext cx="4396338" cy="5762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Failures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397373" y="1905000"/>
            <a:ext cx="4396339" cy="5762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the Robinsons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zLYECIjmnQ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3909" y="2590673"/>
            <a:ext cx="5305285" cy="2984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WtRadR4zYM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97373" y="2590672"/>
            <a:ext cx="5305288" cy="2984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909797" y="56843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2:59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33263" y="56843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Praise Effort; Celebrate Mistakes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When students get an answer correct in class, </a:t>
            </a:r>
            <a:r>
              <a:rPr lang="en-US" sz="2400" dirty="0" smtClean="0"/>
              <a:t>be happy for them. </a:t>
            </a:r>
          </a:p>
          <a:p>
            <a:r>
              <a:rPr lang="en-US" sz="2400" dirty="0" smtClean="0"/>
              <a:t>When </a:t>
            </a:r>
            <a:r>
              <a:rPr lang="en-US" sz="2400" dirty="0" smtClean="0"/>
              <a:t>students get an answer wrong… </a:t>
            </a:r>
            <a:r>
              <a:rPr lang="en-US" sz="2400" dirty="0" smtClean="0"/>
              <a:t>don’t give up on them and go to another student. Let them persevere </a:t>
            </a:r>
            <a:r>
              <a:rPr lang="en-US" sz="2400" dirty="0" smtClean="0"/>
              <a:t>through their thinking—understanding their mistake and finally getting </a:t>
            </a:r>
            <a:r>
              <a:rPr lang="en-US" sz="2400" dirty="0" smtClean="0"/>
              <a:t>it. Then, applaud</a:t>
            </a:r>
            <a:r>
              <a:rPr lang="en-US" sz="2400" dirty="0" smtClean="0"/>
              <a:t>! </a:t>
            </a:r>
            <a:r>
              <a:rPr lang="en-US" sz="2400" dirty="0" smtClean="0"/>
              <a:t>They learned something new! Celebrate </a:t>
            </a:r>
            <a:r>
              <a:rPr lang="en-US" sz="2400" dirty="0" smtClean="0"/>
              <a:t>their “brain growth.”</a:t>
            </a:r>
          </a:p>
          <a:p>
            <a:r>
              <a:rPr lang="en-US" sz="2400" dirty="0" smtClean="0"/>
              <a:t>This </a:t>
            </a:r>
            <a:r>
              <a:rPr lang="en-US" sz="2400" dirty="0" smtClean="0"/>
              <a:t>adjustment promotes </a:t>
            </a:r>
            <a:r>
              <a:rPr lang="en-US" sz="2400" dirty="0" smtClean="0"/>
              <a:t>and fosters a safe learning environment for all students</a:t>
            </a:r>
            <a:r>
              <a:rPr lang="en-US" sz="2400" dirty="0" smtClean="0"/>
              <a:t>. Students are not afraid to raise their hand or make mistakes!</a:t>
            </a:r>
            <a:endParaRPr lang="en-US" sz="2400" dirty="0" smtClean="0"/>
          </a:p>
          <a:p>
            <a:r>
              <a:rPr lang="en-US" sz="2400" dirty="0" smtClean="0"/>
              <a:t>This idea </a:t>
            </a:r>
            <a:r>
              <a:rPr lang="en-US" sz="2400" dirty="0" smtClean="0"/>
              <a:t>transforms </a:t>
            </a:r>
            <a:r>
              <a:rPr lang="en-US" sz="2400" dirty="0" smtClean="0"/>
              <a:t>the culture of </a:t>
            </a:r>
            <a:r>
              <a:rPr lang="en-US" sz="2400" dirty="0" smtClean="0"/>
              <a:t>a </a:t>
            </a:r>
            <a:r>
              <a:rPr lang="en-US" sz="2400" dirty="0" smtClean="0"/>
              <a:t>classroom, particularly for </a:t>
            </a:r>
            <a:r>
              <a:rPr lang="en-US" sz="2400" dirty="0" smtClean="0"/>
              <a:t>struggling </a:t>
            </a:r>
            <a:r>
              <a:rPr lang="en-US" sz="2400" dirty="0" smtClean="0"/>
              <a:t>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3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 Parents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3312" y="1426395"/>
            <a:ext cx="4987772" cy="48299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Parent Night, forget </a:t>
            </a:r>
            <a:r>
              <a:rPr lang="en-US" sz="2400" dirty="0" smtClean="0"/>
              <a:t>the </a:t>
            </a:r>
            <a:r>
              <a:rPr lang="en-US" sz="2400" dirty="0" smtClean="0"/>
              <a:t>syllabus. Educate </a:t>
            </a:r>
            <a:r>
              <a:rPr lang="en-US" sz="2400" dirty="0" smtClean="0"/>
              <a:t>them about Growth Mindset </a:t>
            </a:r>
            <a:r>
              <a:rPr lang="en-US" sz="2400" dirty="0" smtClean="0"/>
              <a:t>instead!</a:t>
            </a:r>
            <a:endParaRPr lang="en-US" sz="2400" dirty="0" smtClean="0"/>
          </a:p>
          <a:p>
            <a:r>
              <a:rPr lang="en-US" sz="2400" dirty="0" smtClean="0"/>
              <a:t>Encourage them to use positive words about math </a:t>
            </a:r>
            <a:r>
              <a:rPr lang="en-US" sz="2400" u="sng" dirty="0" smtClean="0"/>
              <a:t>instead</a:t>
            </a:r>
            <a:r>
              <a:rPr lang="en-US" sz="2400" dirty="0" smtClean="0"/>
              <a:t> of saying “I was never any good at math.”</a:t>
            </a:r>
          </a:p>
          <a:p>
            <a:r>
              <a:rPr lang="en-US" sz="2400" dirty="0" smtClean="0"/>
              <a:t>If parents have math anxiety, ask them not help with homework!</a:t>
            </a:r>
            <a:endParaRPr lang="en-US" sz="24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5592" t="12198" r="26801" b="14617"/>
          <a:stretch/>
        </p:blipFill>
        <p:spPr>
          <a:xfrm>
            <a:off x="6902244" y="1426394"/>
            <a:ext cx="4751361" cy="410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760" y="5734002"/>
            <a:ext cx="7277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 in the Math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Dr. </a:t>
            </a:r>
            <a:r>
              <a:rPr lang="en-US" sz="2400" dirty="0"/>
              <a:t>Jo </a:t>
            </a:r>
            <a:r>
              <a:rPr lang="en-US" sz="2400" dirty="0" err="1" smtClean="0"/>
              <a:t>Boaler</a:t>
            </a:r>
            <a:r>
              <a:rPr lang="en-US" sz="2400" dirty="0" smtClean="0"/>
              <a:t>, Professor </a:t>
            </a:r>
            <a:r>
              <a:rPr lang="en-US" sz="2400" dirty="0"/>
              <a:t>of Mathematics Education at Stanford </a:t>
            </a:r>
            <a:r>
              <a:rPr lang="en-US" sz="2400" dirty="0" smtClean="0"/>
              <a:t>University; @</a:t>
            </a:r>
            <a:r>
              <a:rPr lang="en-US" sz="2400" dirty="0" err="1" smtClean="0"/>
              <a:t>joboaler</a:t>
            </a:r>
            <a:endParaRPr lang="en-US" sz="2400" dirty="0" smtClean="0"/>
          </a:p>
          <a:p>
            <a:r>
              <a:rPr lang="en-US" sz="2400" dirty="0" smtClean="0"/>
              <a:t>Books: Mathematical Mindsets, What’s Math Got to Do With It?, and more.</a:t>
            </a:r>
          </a:p>
          <a:p>
            <a:r>
              <a:rPr lang="en-US" sz="2400" dirty="0" smtClean="0"/>
              <a:t>Youcubed.org; #</a:t>
            </a:r>
            <a:r>
              <a:rPr lang="en-US" sz="2400" dirty="0" err="1" smtClean="0"/>
              <a:t>youcubed</a:t>
            </a:r>
            <a:r>
              <a:rPr lang="en-US" sz="2400" dirty="0" smtClean="0"/>
              <a:t>; also on Facebook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52" y="4526435"/>
            <a:ext cx="6224344" cy="15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YouCubed.org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Ideas around Number Sense, Visual Math, Ability Grouping, Assessment, Depth not Speed, and more</a:t>
            </a:r>
          </a:p>
          <a:p>
            <a:r>
              <a:rPr lang="en-US" sz="2400" dirty="0" smtClean="0"/>
              <a:t>Math Tasks that promote mathematical thinking</a:t>
            </a:r>
          </a:p>
          <a:p>
            <a:r>
              <a:rPr lang="en-US" sz="2400" dirty="0" smtClean="0"/>
              <a:t>Week of Inspirational Math</a:t>
            </a:r>
          </a:p>
          <a:p>
            <a:r>
              <a:rPr lang="en-US" sz="2400" dirty="0"/>
              <a:t>Videos</a:t>
            </a:r>
          </a:p>
          <a:p>
            <a:r>
              <a:rPr lang="en-US" sz="2400" dirty="0" smtClean="0"/>
              <a:t>Online Courses</a:t>
            </a:r>
          </a:p>
          <a:p>
            <a:r>
              <a:rPr lang="en-US" sz="2400" dirty="0" smtClean="0"/>
              <a:t>Evidence &amp; Research</a:t>
            </a:r>
          </a:p>
          <a:p>
            <a:r>
              <a:rPr lang="en-US" sz="2400" dirty="0" smtClean="0"/>
              <a:t>Parent and Student Resources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6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of Inspirational Math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Activities and Videos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previous years of WIM, </a:t>
            </a:r>
            <a:r>
              <a:rPr lang="en-US" sz="2400" dirty="0" smtClean="0"/>
              <a:t>96</a:t>
            </a:r>
            <a:r>
              <a:rPr lang="en-US" sz="2400" dirty="0"/>
              <a:t>% of the students surveyed said they now believe they should keep going even when work is hard and they make mistakes.</a:t>
            </a:r>
            <a:endParaRPr lang="en-US" sz="28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/>
          <a:srcRect l="14525" t="41811" r="14210" b="27650"/>
          <a:stretch/>
        </p:blipFill>
        <p:spPr>
          <a:xfrm>
            <a:off x="1501518" y="3805083"/>
            <a:ext cx="9304465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Everyone can learn math to the highest levels</a:t>
            </a:r>
          </a:p>
          <a:p>
            <a:r>
              <a:rPr lang="en-US" sz="2800" dirty="0"/>
              <a:t>Mistakes are </a:t>
            </a:r>
            <a:r>
              <a:rPr lang="en-US" sz="2800" dirty="0" smtClean="0"/>
              <a:t>valuable</a:t>
            </a:r>
          </a:p>
          <a:p>
            <a:r>
              <a:rPr lang="en-US" sz="2800" dirty="0"/>
              <a:t>Questions are really </a:t>
            </a:r>
            <a:r>
              <a:rPr lang="en-US" sz="2800" dirty="0" smtClean="0"/>
              <a:t>important</a:t>
            </a:r>
          </a:p>
          <a:p>
            <a:r>
              <a:rPr lang="en-US" sz="2800" dirty="0"/>
              <a:t>Math is about creativity and making </a:t>
            </a:r>
            <a:r>
              <a:rPr lang="en-US" sz="2800" dirty="0" smtClean="0"/>
              <a:t>sense</a:t>
            </a:r>
          </a:p>
          <a:p>
            <a:r>
              <a:rPr lang="en-US" sz="2800" dirty="0"/>
              <a:t>Math is about connections and </a:t>
            </a:r>
            <a:r>
              <a:rPr lang="en-US" sz="2800" dirty="0" smtClean="0"/>
              <a:t>communicating</a:t>
            </a:r>
          </a:p>
          <a:p>
            <a:r>
              <a:rPr lang="en-US" sz="2800" dirty="0"/>
              <a:t>Math class is about learning not performing</a:t>
            </a:r>
            <a:endParaRPr lang="en-US" sz="2800" dirty="0" smtClean="0"/>
          </a:p>
          <a:p>
            <a:r>
              <a:rPr lang="en-US" sz="2800" dirty="0"/>
              <a:t>Depth is more important than speed</a:t>
            </a:r>
          </a:p>
        </p:txBody>
      </p:sp>
    </p:spTree>
    <p:extLst>
      <p:ext uri="{BB962C8B-B14F-4D97-AF65-F5344CB8AC3E}">
        <p14:creationId xmlns:p14="http://schemas.microsoft.com/office/powerpoint/2010/main" val="6416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Continued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2826"/>
            <a:ext cx="8946541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Books:</a:t>
            </a:r>
          </a:p>
          <a:p>
            <a:pPr lvl="1"/>
            <a:r>
              <a:rPr lang="en-US" sz="2000" i="1" dirty="0" smtClean="0"/>
              <a:t>Mindset</a:t>
            </a:r>
            <a:r>
              <a:rPr lang="en-US" sz="2000" dirty="0" smtClean="0"/>
              <a:t> by Carol </a:t>
            </a:r>
            <a:r>
              <a:rPr lang="en-US" sz="2000" dirty="0" err="1" smtClean="0"/>
              <a:t>Dweck</a:t>
            </a:r>
            <a:endParaRPr lang="en-US" sz="2000" dirty="0" smtClean="0"/>
          </a:p>
          <a:p>
            <a:pPr lvl="1"/>
            <a:r>
              <a:rPr lang="en-US" sz="2000" i="1" dirty="0" smtClean="0"/>
              <a:t>Mathematical Mindsets </a:t>
            </a:r>
            <a:r>
              <a:rPr lang="en-US" sz="2000" dirty="0" smtClean="0"/>
              <a:t>by </a:t>
            </a:r>
            <a:r>
              <a:rPr lang="en-US" sz="2000" dirty="0"/>
              <a:t>Jo </a:t>
            </a:r>
            <a:r>
              <a:rPr lang="en-US" sz="2000" dirty="0" err="1"/>
              <a:t>Boaler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smtClean="0"/>
              <a:t>Youcubed.org: </a:t>
            </a:r>
            <a:r>
              <a:rPr lang="en-US" sz="2400" dirty="0"/>
              <a:t>Online Teacher Courses</a:t>
            </a:r>
          </a:p>
          <a:p>
            <a:pPr lvl="1"/>
            <a:r>
              <a:rPr lang="en-US" sz="2000" dirty="0"/>
              <a:t>Mathematical </a:t>
            </a:r>
            <a:r>
              <a:rPr lang="en-US" sz="2000" dirty="0" smtClean="0"/>
              <a:t>Mindsets ($99, self-paced)</a:t>
            </a:r>
            <a:endParaRPr lang="en-US" sz="2000" dirty="0"/>
          </a:p>
          <a:p>
            <a:pPr lvl="1"/>
            <a:r>
              <a:rPr lang="en-US" sz="2000" dirty="0"/>
              <a:t>How to Learn Math for </a:t>
            </a:r>
            <a:r>
              <a:rPr lang="en-US" sz="2000" dirty="0" smtClean="0"/>
              <a:t>Teachers </a:t>
            </a:r>
            <a:r>
              <a:rPr lang="en-US" sz="2000" dirty="0"/>
              <a:t>($99, self-paced</a:t>
            </a:r>
            <a:r>
              <a:rPr lang="en-US" sz="2000" dirty="0" smtClean="0"/>
              <a:t>)</a:t>
            </a:r>
          </a:p>
          <a:p>
            <a:r>
              <a:rPr lang="en-US" sz="2400" dirty="0"/>
              <a:t>Youcubed.org: </a:t>
            </a:r>
            <a:r>
              <a:rPr lang="en-US" sz="2400" dirty="0" smtClean="0"/>
              <a:t>Online </a:t>
            </a:r>
            <a:r>
              <a:rPr lang="en-US" sz="2400" dirty="0"/>
              <a:t>Student Course</a:t>
            </a:r>
          </a:p>
          <a:p>
            <a:pPr lvl="1"/>
            <a:r>
              <a:rPr lang="en-US" sz="2000" dirty="0"/>
              <a:t>How to Learn </a:t>
            </a:r>
            <a:r>
              <a:rPr lang="en-US" sz="2000" dirty="0" smtClean="0"/>
              <a:t>Math (free!)</a:t>
            </a:r>
          </a:p>
          <a:p>
            <a:r>
              <a:rPr lang="en-US" sz="2400" dirty="0">
                <a:hlinkClick r:id="rId3"/>
              </a:rPr>
              <a:t>http://mashupmath.com/growth-mindset-resources</a:t>
            </a:r>
            <a:r>
              <a:rPr lang="en-US" sz="2400" dirty="0" smtClean="0">
                <a:hlinkClick r:id="rId3"/>
              </a:rPr>
              <a:t>/</a:t>
            </a:r>
          </a:p>
          <a:p>
            <a:r>
              <a:rPr lang="en-US" sz="2400" dirty="0">
                <a:hlinkClick r:id="rId3"/>
              </a:rPr>
              <a:t>https://www.amazon.com/gp/withmathican 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://www.growthmindsetmaths.com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4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10002223" cy="3743198"/>
          </a:xfrm>
        </p:spPr>
        <p:txBody>
          <a:bodyPr>
            <a:normAutofit/>
          </a:bodyPr>
          <a:lstStyle/>
          <a:p>
            <a:r>
              <a:rPr lang="en-US" sz="2800" dirty="0"/>
              <a:t>Mindset in the Classroom</a:t>
            </a:r>
          </a:p>
          <a:p>
            <a:r>
              <a:rPr lang="en-US" sz="2800" dirty="0" smtClean="0"/>
              <a:t>What is Growth Mindset?</a:t>
            </a:r>
          </a:p>
          <a:p>
            <a:r>
              <a:rPr lang="en-US" sz="2800" dirty="0" smtClean="0"/>
              <a:t>Fixed vs. Growth Mindset</a:t>
            </a:r>
          </a:p>
          <a:p>
            <a:r>
              <a:rPr lang="en-US" sz="2800" dirty="0" smtClean="0"/>
              <a:t>Identifying Your (or Your Students’) Mindset</a:t>
            </a:r>
          </a:p>
          <a:p>
            <a:r>
              <a:rPr lang="en-US" sz="2800" dirty="0" smtClean="0"/>
              <a:t>Help Students Develop a Growth Mindset </a:t>
            </a:r>
          </a:p>
          <a:p>
            <a:r>
              <a:rPr lang="en-US" sz="2800" dirty="0" smtClean="0"/>
              <a:t>Growth Mindset in the Math Classroom</a:t>
            </a:r>
          </a:p>
        </p:txBody>
      </p:sp>
      <p:pic>
        <p:nvPicPr>
          <p:cNvPr id="4" name="Picture 2" descr="Image result for fixed vs. growth mind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5" y="619432"/>
            <a:ext cx="4383447" cy="2602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in the Classroom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387" t="28890" r="33946" b="22364"/>
          <a:stretch/>
        </p:blipFill>
        <p:spPr>
          <a:xfrm>
            <a:off x="5037381" y="1853248"/>
            <a:ext cx="6941951" cy="44590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6112" y="2300748"/>
            <a:ext cx="4058624" cy="3811738"/>
          </a:xfrm>
        </p:spPr>
        <p:txBody>
          <a:bodyPr>
            <a:normAutofit/>
          </a:bodyPr>
          <a:lstStyle/>
          <a:p>
            <a:r>
              <a:rPr lang="en-US" sz="2400" dirty="0"/>
              <a:t>Education Week Research Center</a:t>
            </a:r>
          </a:p>
          <a:p>
            <a:r>
              <a:rPr lang="en-US" sz="2400" dirty="0" smtClean="0"/>
              <a:t>Mindset </a:t>
            </a:r>
            <a:r>
              <a:rPr lang="en-US" sz="2400" dirty="0"/>
              <a:t>in the </a:t>
            </a:r>
            <a:r>
              <a:rPr lang="en-US" sz="2400" dirty="0" smtClean="0"/>
              <a:t>Classroom: </a:t>
            </a:r>
            <a:r>
              <a:rPr lang="en-US" sz="2400" dirty="0"/>
              <a:t>A National Study of K-12 </a:t>
            </a:r>
            <a:r>
              <a:rPr lang="en-US" sz="2400" dirty="0" smtClean="0"/>
              <a:t>Teachers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0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Classroom Mindset?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95746" cy="4195481"/>
          </a:xfrm>
        </p:spPr>
        <p:txBody>
          <a:bodyPr/>
          <a:lstStyle/>
          <a:p>
            <a:r>
              <a:rPr lang="en-US" sz="2400" dirty="0"/>
              <a:t>http://blog.mindsetworks.com/what-s-my-classroom-mindset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11" t="46068" r="17846" b="14012"/>
          <a:stretch/>
        </p:blipFill>
        <p:spPr>
          <a:xfrm>
            <a:off x="1902542" y="2920180"/>
            <a:ext cx="8332839" cy="2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Growth Mindset?</a:t>
            </a:r>
            <a:endParaRPr lang="en-US" dirty="0"/>
          </a:p>
        </p:txBody>
      </p:sp>
      <p:pic>
        <p:nvPicPr>
          <p:cNvPr id="6" name="Xv2ar6AKvG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1664" y="1853248"/>
            <a:ext cx="8269170" cy="46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vs. Growth Mindset</a:t>
            </a:r>
            <a:endParaRPr lang="en-US" dirty="0"/>
          </a:p>
        </p:txBody>
      </p:sp>
      <p:pic>
        <p:nvPicPr>
          <p:cNvPr id="1026" name="Picture 2" descr="Image result for fixed vs. growth mindse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152983"/>
            <a:ext cx="10171113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 Your Students Have a 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271252"/>
            <a:ext cx="9618765" cy="39771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It starts with you…</a:t>
            </a:r>
          </a:p>
          <a:p>
            <a:r>
              <a:rPr lang="en-US" sz="2800" dirty="0"/>
              <a:t>Teach </a:t>
            </a:r>
            <a:r>
              <a:rPr lang="en-US" sz="2800" dirty="0" smtClean="0"/>
              <a:t>your students </a:t>
            </a:r>
            <a:r>
              <a:rPr lang="en-US" sz="2800" dirty="0"/>
              <a:t>about Growth Mindset</a:t>
            </a:r>
          </a:p>
          <a:p>
            <a:r>
              <a:rPr lang="en-US" sz="2800" dirty="0" smtClean="0"/>
              <a:t>Believe in your students, and tell them so!</a:t>
            </a:r>
          </a:p>
          <a:p>
            <a:r>
              <a:rPr lang="en-US" sz="2800" dirty="0" smtClean="0"/>
              <a:t>Help them to change their self-talk</a:t>
            </a:r>
          </a:p>
          <a:p>
            <a:r>
              <a:rPr lang="en-US" sz="2800" dirty="0" smtClean="0"/>
              <a:t>Recognize</a:t>
            </a:r>
            <a:r>
              <a:rPr lang="en-US" sz="2800" dirty="0"/>
              <a:t>, and communicate often, that failure is </a:t>
            </a:r>
            <a:r>
              <a:rPr lang="en-US" sz="2800" dirty="0" smtClean="0"/>
              <a:t>necessary </a:t>
            </a:r>
            <a:r>
              <a:rPr lang="en-US" sz="2800" dirty="0"/>
              <a:t>for </a:t>
            </a:r>
            <a:r>
              <a:rPr lang="en-US" sz="2800" dirty="0" smtClean="0"/>
              <a:t>success</a:t>
            </a:r>
          </a:p>
          <a:p>
            <a:r>
              <a:rPr lang="en-US" sz="2800" dirty="0" smtClean="0"/>
              <a:t>Praise effort over outcomes; celebrate mistakes!</a:t>
            </a:r>
          </a:p>
          <a:p>
            <a:r>
              <a:rPr lang="en-US" sz="2800" dirty="0" smtClean="0"/>
              <a:t>Educate parents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7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Starts With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Paper </a:t>
            </a:r>
            <a:r>
              <a:rPr lang="en-US" sz="2800" dirty="0"/>
              <a:t>surveys</a:t>
            </a:r>
          </a:p>
          <a:p>
            <a:r>
              <a:rPr lang="en-US" sz="2800" dirty="0"/>
              <a:t>PERTS Growth Mindset Assessment </a:t>
            </a:r>
            <a:r>
              <a:rPr lang="en-US" sz="2800" dirty="0">
                <a:hlinkClick r:id="rId3"/>
              </a:rPr>
              <a:t>https://survey.perts.net/share/toi </a:t>
            </a:r>
            <a:endParaRPr lang="en-US" sz="2800" dirty="0" smtClean="0"/>
          </a:p>
          <a:p>
            <a:r>
              <a:rPr lang="en-US" sz="2800" dirty="0" smtClean="0"/>
              <a:t>Never tell your student’s that you’re not good at something… just say that it was something you never worked very hard at</a:t>
            </a:r>
          </a:p>
          <a:p>
            <a:r>
              <a:rPr lang="en-US" sz="2800" dirty="0" smtClean="0"/>
              <a:t>Be </a:t>
            </a:r>
            <a:r>
              <a:rPr lang="en-US" sz="2800" dirty="0"/>
              <a:t>willing to make mistakes in front of your </a:t>
            </a:r>
            <a:r>
              <a:rPr lang="en-US" sz="2800" dirty="0" smtClean="0"/>
              <a:t>students—you can even reward </a:t>
            </a:r>
            <a:r>
              <a:rPr lang="en-US" sz="2800" dirty="0" smtClean="0"/>
              <a:t>them if they catch you make one!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37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Videos to Teach Growth Mindset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72159" y="1981200"/>
            <a:ext cx="2946866" cy="576262"/>
          </a:xfrm>
        </p:spPr>
        <p:txBody>
          <a:bodyPr/>
          <a:lstStyle/>
          <a:p>
            <a:pPr algn="ctr"/>
            <a:r>
              <a:rPr lang="en-US" dirty="0" smtClean="0"/>
              <a:t>Elementary School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06324" y="1981200"/>
            <a:ext cx="2936241" cy="576262"/>
          </a:xfrm>
        </p:spPr>
        <p:txBody>
          <a:bodyPr/>
          <a:lstStyle/>
          <a:p>
            <a:pPr algn="ctr"/>
            <a:r>
              <a:rPr lang="en-US" dirty="0" smtClean="0"/>
              <a:t>Middle School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87718" y="1981200"/>
            <a:ext cx="2932113" cy="576262"/>
          </a:xfrm>
        </p:spPr>
        <p:txBody>
          <a:bodyPr/>
          <a:lstStyle/>
          <a:p>
            <a:pPr algn="ctr"/>
            <a:r>
              <a:rPr lang="en-US" dirty="0" smtClean="0"/>
              <a:t>High School</a:t>
            </a:r>
            <a:endParaRPr lang="en-US" dirty="0"/>
          </a:p>
        </p:txBody>
      </p:sp>
      <p:pic>
        <p:nvPicPr>
          <p:cNvPr id="3" name="2zrtHt3bBm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61515" y="2685414"/>
            <a:ext cx="3387669" cy="1905564"/>
          </a:xfrm>
          <a:prstGeom prst="rect">
            <a:avLst/>
          </a:prstGeom>
        </p:spPr>
      </p:pic>
      <p:pic>
        <p:nvPicPr>
          <p:cNvPr id="11" name="aNWA3ZwJdLk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379344" y="2667000"/>
            <a:ext cx="3422552" cy="19251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25707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19597" y="19812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aItZKnWL_R4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8066795" y="2685414"/>
            <a:ext cx="3368123" cy="18945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9066" y="45799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2:35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57690" y="45909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34102" y="45909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5:05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1629</TotalTime>
  <Words>765</Words>
  <Application>Microsoft Office PowerPoint</Application>
  <PresentationFormat>Widescreen</PresentationFormat>
  <Paragraphs>131</Paragraphs>
  <Slides>19</Slides>
  <Notes>19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Establishing a Growth Mindset in the Mathematics Classroom</vt:lpstr>
      <vt:lpstr>Agenda</vt:lpstr>
      <vt:lpstr>Mindset in the Classroom</vt:lpstr>
      <vt:lpstr>What’s Your Classroom Mindset?</vt:lpstr>
      <vt:lpstr>What is Growth Mindset?</vt:lpstr>
      <vt:lpstr>Fixed vs. Growth Mindset</vt:lpstr>
      <vt:lpstr>How to Help Your Students Have a Growth Mindset</vt:lpstr>
      <vt:lpstr>It Starts With You…</vt:lpstr>
      <vt:lpstr>Student Videos to Teach Growth Mindset</vt:lpstr>
      <vt:lpstr>Believe in Your Students</vt:lpstr>
      <vt:lpstr>Growth Mindset Self-Talk</vt:lpstr>
      <vt:lpstr>Failure is Important</vt:lpstr>
      <vt:lpstr>Praise Effort; Celebrate Mistakes</vt:lpstr>
      <vt:lpstr>Educate Parents</vt:lpstr>
      <vt:lpstr>Growth Mindset in the Math Classroom</vt:lpstr>
      <vt:lpstr>YouCubed.org</vt:lpstr>
      <vt:lpstr>Week of Inspirational Math</vt:lpstr>
      <vt:lpstr>Classroom Norms</vt:lpstr>
      <vt:lpstr>Resources for Continued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  in the math classroom</dc:title>
  <dc:creator>Jaelle Johnson</dc:creator>
  <cp:lastModifiedBy>Jaelle Johnson</cp:lastModifiedBy>
  <cp:revision>37</cp:revision>
  <dcterms:created xsi:type="dcterms:W3CDTF">2017-08-19T21:31:01Z</dcterms:created>
  <dcterms:modified xsi:type="dcterms:W3CDTF">2018-02-02T22:48:52Z</dcterms:modified>
</cp:coreProperties>
</file>