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77" r:id="rId4"/>
    <p:sldId id="278" r:id="rId5"/>
    <p:sldId id="257" r:id="rId6"/>
    <p:sldId id="273" r:id="rId7"/>
    <p:sldId id="258" r:id="rId8"/>
    <p:sldId id="260" r:id="rId9"/>
    <p:sldId id="259" r:id="rId10"/>
    <p:sldId id="261" r:id="rId11"/>
    <p:sldId id="262" r:id="rId12"/>
    <p:sldId id="263" r:id="rId13"/>
    <p:sldId id="275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3" d="100"/>
          <a:sy n="63" d="100"/>
        </p:scale>
        <p:origin x="76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ABBA-8CB4-4BA2-8C00-79EFDBF7F15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FCEFE-DBB7-460E-91A6-9077B8DE3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we are teachers: 8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Look, its really hard to tear apart your own</a:t>
            </a:r>
            <a:r>
              <a:rPr lang="en-US" baseline="0" dirty="0" smtClean="0"/>
              <a:t> work. It is really easy to do so with other people’s work. We grade our own on our bellringer. We turn in our FRQ with the fake name. I have my sections grade everyone’s papers to minimize the chance that you know whose paper you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Look, its really hard to tear apart your own work. It is really easy to do so with other people’s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5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AP after</a:t>
            </a:r>
            <a:r>
              <a:rPr lang="en-US" baseline="0" dirty="0" smtClean="0"/>
              <a:t> we have worked on the problem for 12 minutes we discuss what type of problem this is. Is it a 4-E type of problem, a 3-E type of problem and we try to brainstorm the pieces the rubric would require.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AP after</a:t>
            </a:r>
            <a:r>
              <a:rPr lang="en-US" baseline="0" dirty="0" smtClean="0"/>
              <a:t> we have worked on the problem for 12 minutes we discuss what type of problem this is. Is it a 4-E type of problem, a 3-E type of problem and we try to brainstorm the pieces the rubric would require.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3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SEVERAL good responses here so we will be flexible and ask if you are not 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first read the problem and made</a:t>
            </a:r>
            <a:r>
              <a:rPr lang="en-US" baseline="0" dirty="0" smtClean="0"/>
              <a:t> their own rubrics. They then took 10-12 minutes to complete the problem and we discussed what they thought should be on the rubrics. This is what the overwhelming majority included for this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7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 of 42; 2 honestly</a:t>
            </a:r>
            <a:r>
              <a:rPr lang="en-US" baseline="0" dirty="0" smtClean="0"/>
              <a:t> dislike them 40 say they are helpful.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CEFE-DBB7-460E-91A6-9077B8DE3F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8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8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5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6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8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72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2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17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72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F6DBFA-9E2C-4913-B62A-76CB7E1F4F1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1B039E-E327-4E0E-B64F-E8313926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countdow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-media.collegeboard.org/apc/ap11_frq_statistics_formb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indthename.com/rand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FRQ </a:t>
            </a:r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Taking ownership of 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52868"/>
            <a:ext cx="9601196" cy="1303867"/>
          </a:xfrm>
        </p:spPr>
        <p:txBody>
          <a:bodyPr/>
          <a:lstStyle/>
          <a:p>
            <a:r>
              <a:rPr lang="en-US" dirty="0" smtClean="0"/>
              <a:t>Our Scoring	 (EEE)      Part 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022343"/>
              </p:ext>
            </p:extLst>
          </p:nvPr>
        </p:nvGraphicFramePr>
        <p:xfrm>
          <a:off x="838200" y="1638817"/>
          <a:ext cx="10515600" cy="485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705479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462540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8243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6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</a:t>
                      </a:r>
                      <a:r>
                        <a:rPr lang="en-US" sz="3600" baseline="0" dirty="0" smtClean="0"/>
                        <a:t> AND explains it is not reasonable because: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Only two pills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8 sessions needed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No control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n/a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Yes OR no/incorrect justification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39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6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41362"/>
            <a:ext cx="9601196" cy="1303867"/>
          </a:xfrm>
        </p:spPr>
        <p:txBody>
          <a:bodyPr/>
          <a:lstStyle/>
          <a:p>
            <a:r>
              <a:rPr lang="en-US" dirty="0" smtClean="0"/>
              <a:t>Our Scoring	 (EEE)      Part 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98532"/>
              </p:ext>
            </p:extLst>
          </p:nvPr>
        </p:nvGraphicFramePr>
        <p:xfrm>
          <a:off x="838200" y="1638817"/>
          <a:ext cx="10515600" cy="4485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705479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462540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8243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6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Explains that this method would create a group that is systematically different </a:t>
                      </a:r>
                      <a:r>
                        <a:rPr lang="en-US" sz="2400" b="1" baseline="0" dirty="0" smtClean="0"/>
                        <a:t>AND</a:t>
                      </a:r>
                      <a:r>
                        <a:rPr lang="en-US" sz="2400" baseline="0" dirty="0" smtClean="0"/>
                        <a:t> explains what causes the confounding </a:t>
                      </a:r>
                    </a:p>
                    <a:p>
                      <a:r>
                        <a:rPr lang="en-US" sz="2400" baseline="0" dirty="0" smtClean="0"/>
                        <a:t>OR</a:t>
                      </a:r>
                    </a:p>
                    <a:p>
                      <a:r>
                        <a:rPr lang="en-US" sz="2400" baseline="0" dirty="0" smtClean="0"/>
                        <a:t>Talks about high in bias if the therapist knows who is which group and how their feedback could affect the study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Explains</a:t>
                      </a:r>
                      <a:r>
                        <a:rPr lang="en-US" sz="1800" baseline="0" dirty="0" smtClean="0"/>
                        <a:t> that this design creates a group that is systematically different but does not explain why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Makes a generic statement about lack of random assignment but does not explain with examples in the context of this problem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Says the therapist will know who is in which group but does not say why this is wrong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Says that failure to blind in this design is wrong but does not explain why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Does not explain special</a:t>
                      </a:r>
                      <a:r>
                        <a:rPr lang="en-US" sz="3600" baseline="0" dirty="0" smtClean="0"/>
                        <a:t> groups or therapist bias, or give examples in context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39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9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Yes AND two treatments</a:t>
            </a:r>
          </a:p>
          <a:p>
            <a:r>
              <a:rPr lang="en-US" dirty="0" smtClean="0"/>
              <a:t>B:No AND explanation with context</a:t>
            </a:r>
          </a:p>
          <a:p>
            <a:r>
              <a:rPr lang="en-US" dirty="0" smtClean="0"/>
              <a:t>C: (special groups AND confounding 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therapist bias AND </a:t>
            </a:r>
            <a:r>
              <a:rPr lang="en-US" dirty="0" smtClean="0"/>
              <a:t>justification)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Squirrels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rubric: 3 or 4 major parts</a:t>
            </a:r>
          </a:p>
          <a:p>
            <a:r>
              <a:rPr lang="en-US" dirty="0" smtClean="0"/>
              <a:t>1) context</a:t>
            </a:r>
          </a:p>
          <a:p>
            <a:r>
              <a:rPr lang="en-US" dirty="0" smtClean="0"/>
              <a:t>2) the equation with variables defined</a:t>
            </a:r>
          </a:p>
          <a:p>
            <a:r>
              <a:rPr lang="en-US" dirty="0" smtClean="0"/>
              <a:t>3) yes,  appropriate linear model / (*p if only discussing slope and strength)</a:t>
            </a:r>
          </a:p>
          <a:p>
            <a:r>
              <a:rPr lang="en-US" dirty="0" smtClean="0"/>
              <a:t>4) r^2 in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8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the kids 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are the errors the kids expected to see from other people:</a:t>
            </a:r>
          </a:p>
          <a:p>
            <a:r>
              <a:rPr lang="en-US" dirty="0" smtClean="0"/>
              <a:t>Forgot which is independent and dependent variables</a:t>
            </a:r>
          </a:p>
          <a:p>
            <a:r>
              <a:rPr lang="en-US" dirty="0" smtClean="0"/>
              <a:t>Forgot to define variables of interest</a:t>
            </a:r>
          </a:p>
          <a:p>
            <a:r>
              <a:rPr lang="en-US" dirty="0" smtClean="0"/>
              <a:t>Talked about strength, direction, and form instead of residuals</a:t>
            </a:r>
          </a:p>
          <a:p>
            <a:r>
              <a:rPr lang="en-US" dirty="0" smtClean="0"/>
              <a:t>Forgot r^2</a:t>
            </a:r>
          </a:p>
          <a:p>
            <a:r>
              <a:rPr lang="en-US" dirty="0" smtClean="0"/>
              <a:t>Got the different standard deviations confused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they feel about it?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24" y="2004091"/>
            <a:ext cx="6878433" cy="118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0212">
            <a:off x="350622" y="3201891"/>
            <a:ext cx="5663801" cy="1792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5734">
            <a:off x="6360395" y="3048810"/>
            <a:ext cx="5114925" cy="1504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632" y="4766945"/>
            <a:ext cx="3990975" cy="1428750"/>
          </a:xfrm>
          <a:prstGeom prst="rect">
            <a:avLst/>
          </a:prstGeom>
          <a:ln w="12700" cmpd="dbl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133" y="5005070"/>
            <a:ext cx="4533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students 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saving</a:t>
            </a:r>
          </a:p>
          <a:p>
            <a:r>
              <a:rPr lang="en-US" dirty="0" smtClean="0"/>
              <a:t>Immediate feedback</a:t>
            </a:r>
          </a:p>
          <a:p>
            <a:r>
              <a:rPr lang="en-US" dirty="0" smtClean="0"/>
              <a:t>Get rid of the “you grade this too hard” arguments.</a:t>
            </a:r>
          </a:p>
          <a:p>
            <a:r>
              <a:rPr lang="en-US" dirty="0" smtClean="0"/>
              <a:t>Increase ownership of mistakes and improve understanding BECAUSE  of this.</a:t>
            </a:r>
          </a:p>
          <a:p>
            <a:r>
              <a:rPr lang="en-US" dirty="0" smtClean="0"/>
              <a:t>But first… </a:t>
            </a:r>
            <a:r>
              <a:rPr lang="en-US" dirty="0" smtClean="0">
                <a:hlinkClick r:id="rId3"/>
              </a:rPr>
              <a:t>Free Online Countdown Timer</a:t>
            </a:r>
            <a:r>
              <a:rPr lang="en-US" dirty="0" smtClean="0"/>
              <a:t>     </a:t>
            </a:r>
            <a:r>
              <a:rPr lang="en-US" dirty="0" smtClean="0">
                <a:hlinkClick r:id="rId4"/>
              </a:rPr>
              <a:t>2011 form B 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anonymity and accountability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pseudonyms on the FRQs</a:t>
            </a:r>
          </a:p>
          <a:p>
            <a:pPr lvl="1"/>
            <a:r>
              <a:rPr lang="en-US" dirty="0" smtClean="0"/>
              <a:t>Minimizes embarrassment which increases engagement</a:t>
            </a:r>
          </a:p>
          <a:p>
            <a:pPr lvl="1"/>
            <a:r>
              <a:rPr lang="en-US" dirty="0" smtClean="0"/>
              <a:t>Its just fun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Random Name Generator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We use our real team names when we grade</a:t>
            </a:r>
          </a:p>
          <a:p>
            <a:pPr lvl="1"/>
            <a:r>
              <a:rPr lang="en-US" dirty="0" smtClean="0"/>
              <a:t>This minimizes harsh or unkind remarks</a:t>
            </a:r>
          </a:p>
          <a:p>
            <a:pPr lvl="1"/>
            <a:r>
              <a:rPr lang="en-US" dirty="0" smtClean="0"/>
              <a:t>We grade as a team of at least three so no one person is to “blame”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project a digital countdown timer. </a:t>
            </a:r>
          </a:p>
          <a:p>
            <a:r>
              <a:rPr lang="en-US" dirty="0" smtClean="0"/>
              <a:t>Students have 10-12 minutes to complete the FRQ.</a:t>
            </a:r>
          </a:p>
          <a:p>
            <a:r>
              <a:rPr lang="en-US" dirty="0" smtClean="0"/>
              <a:t>We examine the rubric together and students grade their own work on their bellringer.</a:t>
            </a:r>
          </a:p>
          <a:p>
            <a:r>
              <a:rPr lang="en-US" dirty="0" smtClean="0"/>
              <a:t>Whiteboard grade 2-3 papers to address overall group questions</a:t>
            </a:r>
          </a:p>
          <a:p>
            <a:r>
              <a:rPr lang="en-US" dirty="0" smtClean="0"/>
              <a:t>3-5 rubric summary slips to attach to the FRQs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9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7" y="727589"/>
            <a:ext cx="11280038" cy="5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(2011 form 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 distinguish between an experiment and an observational study?</a:t>
            </a:r>
          </a:p>
          <a:p>
            <a:r>
              <a:rPr lang="en-US" dirty="0" smtClean="0"/>
              <a:t>Can I critique statistical information and justify if the outcome?</a:t>
            </a:r>
          </a:p>
          <a:p>
            <a:r>
              <a:rPr lang="en-US" dirty="0" smtClean="0"/>
              <a:t>Can I recognize problems or flaws in a study that requires random assignment or blinding?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5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b="1" dirty="0"/>
              <a:t>Part (a):</a:t>
            </a:r>
          </a:p>
          <a:p>
            <a:r>
              <a:rPr lang="en-US" dirty="0"/>
              <a:t>The study was an experiment because treatments (D-</a:t>
            </a:r>
            <a:r>
              <a:rPr lang="en-US" dirty="0" err="1"/>
              <a:t>cycloserine</a:t>
            </a:r>
            <a:r>
              <a:rPr lang="en-US" dirty="0"/>
              <a:t> or placebo) were imposed by </a:t>
            </a:r>
            <a:r>
              <a:rPr lang="en-US" dirty="0" smtClean="0"/>
              <a:t>the researchers </a:t>
            </a:r>
            <a:r>
              <a:rPr lang="en-US" dirty="0"/>
              <a:t>on the people with acrophobia</a:t>
            </a:r>
            <a:r>
              <a:rPr lang="en-US" dirty="0" smtClean="0"/>
              <a:t>.</a:t>
            </a:r>
          </a:p>
          <a:p>
            <a:r>
              <a:rPr lang="en-US" sz="3000" b="1" dirty="0"/>
              <a:t>Part (b):</a:t>
            </a:r>
          </a:p>
          <a:p>
            <a:r>
              <a:rPr lang="en-US" dirty="0"/>
              <a:t>No, the experiment was designed to compare the D-</a:t>
            </a:r>
            <a:r>
              <a:rPr lang="en-US" dirty="0" err="1"/>
              <a:t>cycloserine</a:t>
            </a:r>
            <a:r>
              <a:rPr lang="en-US" dirty="0"/>
              <a:t> group with a control group </a:t>
            </a:r>
            <a:r>
              <a:rPr lang="en-US" dirty="0" smtClean="0"/>
              <a:t>that received </a:t>
            </a:r>
            <a:r>
              <a:rPr lang="en-US" dirty="0"/>
              <a:t>the placebo. The researchers can conclude that the D-</a:t>
            </a:r>
            <a:r>
              <a:rPr lang="en-US" dirty="0" err="1"/>
              <a:t>cycloserine</a:t>
            </a:r>
            <a:r>
              <a:rPr lang="en-US" dirty="0"/>
              <a:t> pill and two </a:t>
            </a:r>
            <a:r>
              <a:rPr lang="en-US" dirty="0" smtClean="0"/>
              <a:t>therapy sessions </a:t>
            </a:r>
            <a:r>
              <a:rPr lang="en-US" dirty="0"/>
              <a:t>show significantly more improvement than a placebo and two therapy sessions. </a:t>
            </a:r>
            <a:r>
              <a:rPr lang="en-US" dirty="0" smtClean="0"/>
              <a:t>However, there </a:t>
            </a:r>
            <a:r>
              <a:rPr lang="en-US" dirty="0"/>
              <a:t>is no basis for comparison with another group of people with acrophobia who received </a:t>
            </a:r>
            <a:r>
              <a:rPr lang="en-US" dirty="0" smtClean="0"/>
              <a:t>eight therapy </a:t>
            </a:r>
            <a:r>
              <a:rPr lang="en-US" dirty="0"/>
              <a:t>sessions and no pill.</a:t>
            </a:r>
          </a:p>
        </p:txBody>
      </p:sp>
    </p:spTree>
    <p:extLst>
      <p:ext uri="{BB962C8B-B14F-4D97-AF65-F5344CB8AC3E}">
        <p14:creationId xmlns:p14="http://schemas.microsoft.com/office/powerpoint/2010/main" val="189829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Part (c):</a:t>
            </a:r>
          </a:p>
          <a:p>
            <a:r>
              <a:rPr lang="en-US" dirty="0" smtClean="0"/>
              <a:t>One </a:t>
            </a:r>
            <a:r>
              <a:rPr lang="en-US" dirty="0"/>
              <a:t>example is that if the therapists were allowed to choose who received the placebo and </a:t>
            </a:r>
            <a:r>
              <a:rPr lang="en-US" dirty="0" smtClean="0"/>
              <a:t>who received </a:t>
            </a:r>
            <a:r>
              <a:rPr lang="en-US" dirty="0"/>
              <a:t>D-</a:t>
            </a:r>
            <a:r>
              <a:rPr lang="en-US" dirty="0" err="1"/>
              <a:t>cycloserine</a:t>
            </a:r>
            <a:r>
              <a:rPr lang="en-US" dirty="0"/>
              <a:t>, they might assign the people with more severe acrophobia to one of the </a:t>
            </a:r>
            <a:r>
              <a:rPr lang="en-US" dirty="0" smtClean="0"/>
              <a:t>groups and </a:t>
            </a:r>
            <a:r>
              <a:rPr lang="en-US" dirty="0"/>
              <a:t>the people with less severe acrophobia to the other group. Thus, the improvement after only </a:t>
            </a:r>
            <a:r>
              <a:rPr lang="en-US" dirty="0" smtClean="0"/>
              <a:t>two therapy </a:t>
            </a:r>
            <a:r>
              <a:rPr lang="en-US" dirty="0"/>
              <a:t>sessions could be related to the initial severity of the acrophobia rather than to the effects </a:t>
            </a:r>
            <a:r>
              <a:rPr lang="en-US" dirty="0" smtClean="0"/>
              <a:t>of D-</a:t>
            </a:r>
            <a:r>
              <a:rPr lang="en-US" dirty="0" err="1" smtClean="0"/>
              <a:t>cycloserine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1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52860"/>
            <a:ext cx="9601196" cy="1303867"/>
          </a:xfrm>
        </p:spPr>
        <p:txBody>
          <a:bodyPr/>
          <a:lstStyle/>
          <a:p>
            <a:r>
              <a:rPr lang="en-US" dirty="0" smtClean="0"/>
              <a:t>Our Scoring	 (EEE)      Part 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683407"/>
              </p:ext>
            </p:extLst>
          </p:nvPr>
        </p:nvGraphicFramePr>
        <p:xfrm>
          <a:off x="838200" y="1628985"/>
          <a:ext cx="10515600" cy="485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705479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462540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8243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6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Yes, it is an experiment</a:t>
                      </a:r>
                      <a:r>
                        <a:rPr lang="en-US" sz="3600" baseline="0" dirty="0" smtClean="0"/>
                        <a:t> AND communicates that two treatments were imposed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Yes, it is an experiment</a:t>
                      </a:r>
                      <a:r>
                        <a:rPr lang="en-US" sz="3600" baseline="0" dirty="0" smtClean="0"/>
                        <a:t> BUT does not communicates that two treatments were imposed</a:t>
                      </a:r>
                      <a:endParaRPr lang="en-US" sz="3600" dirty="0" smtClean="0"/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Says</a:t>
                      </a:r>
                      <a:r>
                        <a:rPr lang="en-US" sz="3600" baseline="0" dirty="0" smtClean="0"/>
                        <a:t> observational study or explanation is incorrect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39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275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556</TotalTime>
  <Words>969</Words>
  <Application>Microsoft Office PowerPoint</Application>
  <PresentationFormat>Widescreen</PresentationFormat>
  <Paragraphs>97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Student FRQ grading</vt:lpstr>
      <vt:lpstr>Why have students grade?</vt:lpstr>
      <vt:lpstr>Need for anonymity and accountability </vt:lpstr>
      <vt:lpstr>How we do this.</vt:lpstr>
      <vt:lpstr>PowerPoint Presentation</vt:lpstr>
      <vt:lpstr>#2 (2011 form B)</vt:lpstr>
      <vt:lpstr>Solution</vt:lpstr>
      <vt:lpstr>Solution</vt:lpstr>
      <vt:lpstr>Our Scoring  (EEE)      Part A</vt:lpstr>
      <vt:lpstr>Our Scoring  (EEE)      Part B</vt:lpstr>
      <vt:lpstr>Our Scoring  (EEE)      Part C</vt:lpstr>
      <vt:lpstr>Summary</vt:lpstr>
      <vt:lpstr>Squirrels</vt:lpstr>
      <vt:lpstr>Errors the kids expected</vt:lpstr>
      <vt:lpstr>So how do they feel about it?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FRQ grading</dc:title>
  <dc:creator>Lisa Elliott</dc:creator>
  <cp:lastModifiedBy>Lisa Elliott</cp:lastModifiedBy>
  <cp:revision>35</cp:revision>
  <dcterms:created xsi:type="dcterms:W3CDTF">2019-02-07T18:13:52Z</dcterms:created>
  <dcterms:modified xsi:type="dcterms:W3CDTF">2019-02-23T02:43:07Z</dcterms:modified>
</cp:coreProperties>
</file>