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T Sans Narrow"/>
      <p:regular r:id="rId26"/>
      <p:bold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TSansNarrow-regular.fntdata"/><Relationship Id="rId25" Type="http://schemas.openxmlformats.org/officeDocument/2006/relationships/slide" Target="slides/slide20.xml"/><Relationship Id="rId28" Type="http://schemas.openxmlformats.org/officeDocument/2006/relationships/font" Target="fonts/OpenSans-regular.fntdata"/><Relationship Id="rId27" Type="http://schemas.openxmlformats.org/officeDocument/2006/relationships/font" Target="fonts/PTSansNarrow-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1"/>
          <p:cNvSpPr txBox="1"/>
          <p:nvPr>
            <p:ph hasCustomPrompt="1" type="title"/>
          </p:nvPr>
        </p:nvSpPr>
        <p:spPr>
          <a:xfrm>
            <a:off x="311700" y="1304850"/>
            <a:ext cx="8520600" cy="1538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3"/>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4" name="Google Shape;24;p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 name="Google Shape;2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4"/>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
          <p:cNvSpPr txBox="1"/>
          <p:nvPr>
            <p:ph type="title"/>
          </p:nvPr>
        </p:nvSpPr>
        <p:spPr>
          <a:xfrm>
            <a:off x="311700" y="814800"/>
            <a:ext cx="8571300" cy="942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p:txBody>
      </p:sp>
      <p:sp>
        <p:nvSpPr>
          <p:cNvPr id="29" name="Google Shape;2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dk2"/>
              </a:buClr>
              <a:buSzPts val="5400"/>
              <a:buNone/>
              <a:defRPr b="0" sz="5400">
                <a:solidFill>
                  <a:schemeClr val="dk2"/>
                </a:solidFill>
              </a:defRPr>
            </a:lvl1pPr>
            <a:lvl2pPr lvl="1" algn="l">
              <a:lnSpc>
                <a:spcPct val="100000"/>
              </a:lnSpc>
              <a:spcBef>
                <a:spcPts val="0"/>
              </a:spcBef>
              <a:spcAft>
                <a:spcPts val="0"/>
              </a:spcAft>
              <a:buClr>
                <a:schemeClr val="dk2"/>
              </a:buClr>
              <a:buSzPts val="5400"/>
              <a:buNone/>
              <a:defRPr b="0" sz="5400">
                <a:solidFill>
                  <a:schemeClr val="dk2"/>
                </a:solidFill>
              </a:defRPr>
            </a:lvl2pPr>
            <a:lvl3pPr lvl="2" algn="l">
              <a:lnSpc>
                <a:spcPct val="100000"/>
              </a:lnSpc>
              <a:spcBef>
                <a:spcPts val="0"/>
              </a:spcBef>
              <a:spcAft>
                <a:spcPts val="0"/>
              </a:spcAft>
              <a:buClr>
                <a:schemeClr val="dk2"/>
              </a:buClr>
              <a:buSzPts val="5400"/>
              <a:buNone/>
              <a:defRPr b="0" sz="5400">
                <a:solidFill>
                  <a:schemeClr val="dk2"/>
                </a:solidFill>
              </a:defRPr>
            </a:lvl3pPr>
            <a:lvl4pPr lvl="3" algn="l">
              <a:lnSpc>
                <a:spcPct val="100000"/>
              </a:lnSpc>
              <a:spcBef>
                <a:spcPts val="0"/>
              </a:spcBef>
              <a:spcAft>
                <a:spcPts val="0"/>
              </a:spcAft>
              <a:buClr>
                <a:schemeClr val="dk2"/>
              </a:buClr>
              <a:buSzPts val="5400"/>
              <a:buNone/>
              <a:defRPr b="0" sz="5400">
                <a:solidFill>
                  <a:schemeClr val="dk2"/>
                </a:solidFill>
              </a:defRPr>
            </a:lvl4pPr>
            <a:lvl5pPr lvl="4" algn="l">
              <a:lnSpc>
                <a:spcPct val="100000"/>
              </a:lnSpc>
              <a:spcBef>
                <a:spcPts val="0"/>
              </a:spcBef>
              <a:spcAft>
                <a:spcPts val="0"/>
              </a:spcAft>
              <a:buClr>
                <a:schemeClr val="dk2"/>
              </a:buClr>
              <a:buSzPts val="5400"/>
              <a:buNone/>
              <a:defRPr b="0" sz="5400">
                <a:solidFill>
                  <a:schemeClr val="dk2"/>
                </a:solidFill>
              </a:defRPr>
            </a:lvl5pPr>
            <a:lvl6pPr lvl="5" algn="l">
              <a:lnSpc>
                <a:spcPct val="100000"/>
              </a:lnSpc>
              <a:spcBef>
                <a:spcPts val="0"/>
              </a:spcBef>
              <a:spcAft>
                <a:spcPts val="0"/>
              </a:spcAft>
              <a:buClr>
                <a:schemeClr val="dk2"/>
              </a:buClr>
              <a:buSzPts val="5400"/>
              <a:buNone/>
              <a:defRPr b="0" sz="5400">
                <a:solidFill>
                  <a:schemeClr val="dk2"/>
                </a:solidFill>
              </a:defRPr>
            </a:lvl6pPr>
            <a:lvl7pPr lvl="6" algn="l">
              <a:lnSpc>
                <a:spcPct val="100000"/>
              </a:lnSpc>
              <a:spcBef>
                <a:spcPts val="0"/>
              </a:spcBef>
              <a:spcAft>
                <a:spcPts val="0"/>
              </a:spcAft>
              <a:buClr>
                <a:schemeClr val="dk2"/>
              </a:buClr>
              <a:buSzPts val="5400"/>
              <a:buNone/>
              <a:defRPr b="0" sz="5400">
                <a:solidFill>
                  <a:schemeClr val="dk2"/>
                </a:solidFill>
              </a:defRPr>
            </a:lvl7pPr>
            <a:lvl8pPr lvl="7" algn="l">
              <a:lnSpc>
                <a:spcPct val="100000"/>
              </a:lnSpc>
              <a:spcBef>
                <a:spcPts val="0"/>
              </a:spcBef>
              <a:spcAft>
                <a:spcPts val="0"/>
              </a:spcAft>
              <a:buClr>
                <a:schemeClr val="dk2"/>
              </a:buClr>
              <a:buSzPts val="5400"/>
              <a:buNone/>
              <a:defRPr b="0" sz="5400">
                <a:solidFill>
                  <a:schemeClr val="dk2"/>
                </a:solidFill>
              </a:defRPr>
            </a:lvl8pPr>
            <a:lvl9pPr lvl="8" algn="l">
              <a:lnSpc>
                <a:spcPct val="100000"/>
              </a:lnSpc>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docs.google.com/forms/d/1sl1b1TKUt0gVIMTSpgh2LjdGnu4uevYgJrAHpbDGtbs/edit" TargetMode="External"/><Relationship Id="rId4" Type="http://schemas.openxmlformats.org/officeDocument/2006/relationships/image" Target="../media/image29.jpg"/><Relationship Id="rId5"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tools4ncteachers.com/" TargetMode="External"/><Relationship Id="rId4" Type="http://schemas.openxmlformats.org/officeDocument/2006/relationships/hyperlink" Target="https://hcpss.instructure.com/courses/108/pages/5-dot-nbt-dot-6-about-the-math-learning-targets-and-rigor" TargetMode="External"/><Relationship Id="rId5" Type="http://schemas.openxmlformats.org/officeDocument/2006/relationships/hyperlink" Target="https://www.georgiastandards.org/Georgia-Standards/pages/math-k-5.aspx" TargetMode="External"/><Relationship Id="rId6" Type="http://schemas.openxmlformats.org/officeDocument/2006/relationships/hyperlink" Target="https://classroom.google.com/u/0/c/NDQ4NDc5MjcxOTE1" TargetMode="External"/><Relationship Id="rId7"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mailto:erin.nunley@cityschools.net" TargetMode="External"/><Relationship Id="rId4" Type="http://schemas.openxmlformats.org/officeDocument/2006/relationships/hyperlink" Target="mailto:cherry.ross@cityschools.net" TargetMode="External"/><Relationship Id="rId5"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0.png"/><Relationship Id="rId10" Type="http://schemas.openxmlformats.org/officeDocument/2006/relationships/image" Target="../media/image19.png"/><Relationship Id="rId9"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32.jpg"/><Relationship Id="rId5"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400"/>
              <a:buNone/>
            </a:pPr>
            <a:r>
              <a:rPr lang="en"/>
              <a:t>How to Put the M in STEM!</a:t>
            </a:r>
            <a:endParaRPr/>
          </a:p>
        </p:txBody>
      </p:sp>
      <p:sp>
        <p:nvSpPr>
          <p:cNvPr id="67" name="Google Shape;67;p13"/>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a:t>Erin Nunley &amp; Cherry Ross</a:t>
            </a:r>
            <a:endParaRPr/>
          </a:p>
        </p:txBody>
      </p:sp>
      <p:sp>
        <p:nvSpPr>
          <p:cNvPr id="68" name="Google Shape;68;p13"/>
          <p:cNvSpPr txBox="1"/>
          <p:nvPr/>
        </p:nvSpPr>
        <p:spPr>
          <a:xfrm>
            <a:off x="4083225" y="98100"/>
            <a:ext cx="57171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2600"/>
              <a:buFont typeface="Arial"/>
              <a:buNone/>
            </a:pPr>
            <a:r>
              <a:rPr lang="en" sz="2600">
                <a:latin typeface="Open Sans"/>
                <a:ea typeface="Open Sans"/>
                <a:cs typeface="Open Sans"/>
                <a:sym typeface="Open Sans"/>
              </a:rPr>
              <a:t>Google Classroom</a:t>
            </a:r>
            <a:endParaRPr sz="2600">
              <a:latin typeface="Open Sans"/>
              <a:ea typeface="Open Sans"/>
              <a:cs typeface="Open Sans"/>
              <a:sym typeface="Open Sans"/>
            </a:endParaRPr>
          </a:p>
          <a:p>
            <a:pPr indent="0" lvl="0" marL="0" rtl="0" algn="l">
              <a:spcBef>
                <a:spcPts val="0"/>
              </a:spcBef>
              <a:spcAft>
                <a:spcPts val="0"/>
              </a:spcAft>
              <a:buNone/>
            </a:pPr>
            <a:r>
              <a:rPr lang="en" sz="2600">
                <a:latin typeface="Open Sans"/>
                <a:ea typeface="Open Sans"/>
                <a:cs typeface="Open Sans"/>
                <a:sym typeface="Open Sans"/>
              </a:rPr>
              <a:t>Class Code: 43tldfk</a:t>
            </a:r>
            <a:endParaRPr sz="26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600"/>
              <a:buFont typeface="Arial"/>
              <a:buNone/>
            </a:pPr>
            <a:r>
              <a:t/>
            </a:r>
            <a:endParaRPr sz="2600">
              <a:latin typeface="Open Sans"/>
              <a:ea typeface="Open Sans"/>
              <a:cs typeface="Open Sans"/>
              <a:sym typeface="Open Sans"/>
            </a:endParaRPr>
          </a:p>
        </p:txBody>
      </p:sp>
      <p:pic>
        <p:nvPicPr>
          <p:cNvPr id="69" name="Google Shape;69;p13"/>
          <p:cNvPicPr preferRelativeResize="0"/>
          <p:nvPr/>
        </p:nvPicPr>
        <p:blipFill rotWithShape="1">
          <a:blip r:embed="rId3">
            <a:alphaModFix/>
          </a:blip>
          <a:srcRect b="0" l="0" r="0" t="0"/>
          <a:stretch/>
        </p:blipFill>
        <p:spPr>
          <a:xfrm>
            <a:off x="-203525" y="2661179"/>
            <a:ext cx="2482325" cy="2482325"/>
          </a:xfrm>
          <a:prstGeom prst="rect">
            <a:avLst/>
          </a:prstGeom>
          <a:noFill/>
          <a:ln>
            <a:noFill/>
          </a:ln>
        </p:spPr>
      </p:pic>
      <p:pic>
        <p:nvPicPr>
          <p:cNvPr id="70" name="Google Shape;70;p13"/>
          <p:cNvPicPr preferRelativeResize="0"/>
          <p:nvPr/>
        </p:nvPicPr>
        <p:blipFill rotWithShape="1">
          <a:blip r:embed="rId4">
            <a:alphaModFix/>
          </a:blip>
          <a:srcRect b="0" l="0" r="0" t="0"/>
          <a:stretch/>
        </p:blipFill>
        <p:spPr>
          <a:xfrm>
            <a:off x="6915600" y="2571750"/>
            <a:ext cx="2482325" cy="2482325"/>
          </a:xfrm>
          <a:prstGeom prst="rect">
            <a:avLst/>
          </a:prstGeom>
          <a:noFill/>
          <a:ln>
            <a:noFill/>
          </a:ln>
        </p:spPr>
      </p:pic>
      <p:pic>
        <p:nvPicPr>
          <p:cNvPr id="71" name="Google Shape;71;p13"/>
          <p:cNvPicPr preferRelativeResize="0"/>
          <p:nvPr/>
        </p:nvPicPr>
        <p:blipFill>
          <a:blip r:embed="rId5">
            <a:alphaModFix/>
          </a:blip>
          <a:stretch>
            <a:fillRect/>
          </a:stretch>
        </p:blipFill>
        <p:spPr>
          <a:xfrm>
            <a:off x="7204263" y="98100"/>
            <a:ext cx="1905000" cy="1905000"/>
          </a:xfrm>
          <a:prstGeom prst="rect">
            <a:avLst/>
          </a:prstGeom>
          <a:noFill/>
          <a:ln>
            <a:noFill/>
          </a:ln>
        </p:spPr>
      </p:pic>
      <p:pic>
        <p:nvPicPr>
          <p:cNvPr id="72" name="Google Shape;72;p13"/>
          <p:cNvPicPr preferRelativeResize="0"/>
          <p:nvPr/>
        </p:nvPicPr>
        <p:blipFill>
          <a:blip r:embed="rId6">
            <a:alphaModFix/>
          </a:blip>
          <a:stretch>
            <a:fillRect/>
          </a:stretch>
        </p:blipFill>
        <p:spPr>
          <a:xfrm>
            <a:off x="62975" y="113450"/>
            <a:ext cx="1904998" cy="1904998"/>
          </a:xfrm>
          <a:prstGeom prst="rect">
            <a:avLst/>
          </a:prstGeom>
          <a:noFill/>
          <a:ln>
            <a:noFill/>
          </a:ln>
        </p:spPr>
      </p:pic>
      <p:sp>
        <p:nvSpPr>
          <p:cNvPr id="73" name="Google Shape;73;p13"/>
          <p:cNvSpPr txBox="1"/>
          <p:nvPr/>
        </p:nvSpPr>
        <p:spPr>
          <a:xfrm>
            <a:off x="0" y="2047313"/>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latin typeface="Open Sans"/>
                <a:ea typeface="Open Sans"/>
                <a:cs typeface="Open Sans"/>
                <a:sym typeface="Open Sans"/>
              </a:rPr>
              <a:t>Padlet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204875" y="62450"/>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Math Task Examples</a:t>
            </a:r>
            <a:endParaRPr/>
          </a:p>
        </p:txBody>
      </p:sp>
      <p:pic>
        <p:nvPicPr>
          <p:cNvPr id="141" name="Google Shape;141;p22"/>
          <p:cNvPicPr preferRelativeResize="0"/>
          <p:nvPr/>
        </p:nvPicPr>
        <p:blipFill rotWithShape="1">
          <a:blip r:embed="rId3">
            <a:alphaModFix/>
          </a:blip>
          <a:srcRect b="0" l="0" r="0" t="0"/>
          <a:stretch/>
        </p:blipFill>
        <p:spPr>
          <a:xfrm>
            <a:off x="4335225" y="42775"/>
            <a:ext cx="4595277" cy="5057950"/>
          </a:xfrm>
          <a:prstGeom prst="rect">
            <a:avLst/>
          </a:prstGeom>
          <a:noFill/>
          <a:ln>
            <a:noFill/>
          </a:ln>
        </p:spPr>
      </p:pic>
      <p:pic>
        <p:nvPicPr>
          <p:cNvPr id="142" name="Google Shape;142;p22"/>
          <p:cNvPicPr preferRelativeResize="0"/>
          <p:nvPr/>
        </p:nvPicPr>
        <p:blipFill rotWithShape="1">
          <a:blip r:embed="rId4">
            <a:alphaModFix/>
          </a:blip>
          <a:srcRect b="0" l="0" r="0" t="0"/>
          <a:stretch/>
        </p:blipFill>
        <p:spPr>
          <a:xfrm>
            <a:off x="110225" y="1208163"/>
            <a:ext cx="4322028" cy="32415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252300" y="445025"/>
            <a:ext cx="86394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Math Task Examples</a:t>
            </a:r>
            <a:endParaRPr/>
          </a:p>
        </p:txBody>
      </p:sp>
      <p:sp>
        <p:nvSpPr>
          <p:cNvPr id="148" name="Google Shape;148;p23"/>
          <p:cNvSpPr txBox="1"/>
          <p:nvPr>
            <p:ph idx="1" type="body"/>
          </p:nvPr>
        </p:nvSpPr>
        <p:spPr>
          <a:xfrm>
            <a:off x="311700" y="989950"/>
            <a:ext cx="8520600" cy="330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500" u="sng">
                <a:solidFill>
                  <a:srgbClr val="000000"/>
                </a:solidFill>
                <a:latin typeface="Arial"/>
                <a:ea typeface="Arial"/>
                <a:cs typeface="Arial"/>
                <a:sym typeface="Arial"/>
              </a:rPr>
              <a:t>Ninja Warrior Math Task #1</a:t>
            </a:r>
            <a:endParaRPr b="1" sz="1500" u="sng">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sz="15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rPr lang="en" sz="1500">
                <a:solidFill>
                  <a:srgbClr val="000000"/>
                </a:solidFill>
                <a:latin typeface="Arial"/>
                <a:ea typeface="Arial"/>
                <a:cs typeface="Arial"/>
                <a:sym typeface="Arial"/>
              </a:rPr>
              <a:t>Part A: The production crew on NBC’s Ninja Warrior is making “Chemical Energy” goody packs for the contestants. What kind of items would need to be included in the goody packs?</a:t>
            </a:r>
            <a:endParaRPr sz="15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sz="15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rPr lang="en" sz="1500">
                <a:solidFill>
                  <a:srgbClr val="000000"/>
                </a:solidFill>
                <a:latin typeface="Arial"/>
                <a:ea typeface="Arial"/>
                <a:cs typeface="Arial"/>
                <a:sym typeface="Arial"/>
              </a:rPr>
              <a:t>Part B: The production crew decided to provide water bottles, protein bars, and sticks of beef jerky to the bags. When purchasing the items, they ended up with 2, 12-packs of water, 3, 6-pack boxes of protein bars, and 4, 9-pack bags of beef jerky.  How many of each item did they purchase?</a:t>
            </a:r>
            <a:endParaRPr sz="15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sz="15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rPr lang="en" sz="1500">
                <a:solidFill>
                  <a:srgbClr val="000000"/>
                </a:solidFill>
                <a:latin typeface="Arial"/>
                <a:ea typeface="Arial"/>
                <a:cs typeface="Arial"/>
                <a:sym typeface="Arial"/>
              </a:rPr>
              <a:t>Total bottles of water= ______	Total protein bars= _______	Total sticks of beef jerky= ______</a:t>
            </a:r>
            <a:endParaRPr sz="15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sz="15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rPr lang="en" sz="1500">
                <a:solidFill>
                  <a:srgbClr val="000000"/>
                </a:solidFill>
                <a:latin typeface="Arial"/>
                <a:ea typeface="Arial"/>
                <a:cs typeface="Arial"/>
                <a:sym typeface="Arial"/>
              </a:rPr>
              <a:t>Part C: The production crew wants to create bags with an equal amount of each item for all bags.  How many goody bags can they make with the above items, and how many of each item will be in one bag?</a:t>
            </a:r>
            <a:endParaRPr sz="2200"/>
          </a:p>
        </p:txBody>
      </p:sp>
      <p:pic>
        <p:nvPicPr>
          <p:cNvPr id="149" name="Google Shape;149;p23"/>
          <p:cNvPicPr preferRelativeResize="0"/>
          <p:nvPr/>
        </p:nvPicPr>
        <p:blipFill rotWithShape="1">
          <a:blip r:embed="rId3">
            <a:alphaModFix/>
          </a:blip>
          <a:srcRect b="0" l="0" r="0" t="0"/>
          <a:stretch/>
        </p:blipFill>
        <p:spPr>
          <a:xfrm>
            <a:off x="7477275" y="87650"/>
            <a:ext cx="1414425" cy="14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178275" y="130500"/>
            <a:ext cx="86394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Math Task Examples</a:t>
            </a:r>
            <a:endParaRPr/>
          </a:p>
        </p:txBody>
      </p:sp>
      <p:sp>
        <p:nvSpPr>
          <p:cNvPr id="155" name="Google Shape;155;p24"/>
          <p:cNvSpPr txBox="1"/>
          <p:nvPr>
            <p:ph idx="1" type="body"/>
          </p:nvPr>
        </p:nvSpPr>
        <p:spPr>
          <a:xfrm>
            <a:off x="178275" y="693925"/>
            <a:ext cx="6352800" cy="330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900" u="sng">
                <a:solidFill>
                  <a:schemeClr val="hlink"/>
                </a:solidFill>
                <a:latin typeface="Arial"/>
                <a:ea typeface="Arial"/>
                <a:cs typeface="Arial"/>
                <a:sym typeface="Arial"/>
                <a:hlinkClick r:id="rId3"/>
              </a:rPr>
              <a:t>Mummy Math Escape Challenge</a:t>
            </a:r>
            <a:endParaRPr sz="3600"/>
          </a:p>
        </p:txBody>
      </p:sp>
      <p:pic>
        <p:nvPicPr>
          <p:cNvPr id="156" name="Google Shape;156;p24"/>
          <p:cNvPicPr preferRelativeResize="0"/>
          <p:nvPr/>
        </p:nvPicPr>
        <p:blipFill rotWithShape="1">
          <a:blip r:embed="rId4">
            <a:alphaModFix/>
          </a:blip>
          <a:srcRect b="13890" l="23382" r="16923" t="25446"/>
          <a:stretch/>
        </p:blipFill>
        <p:spPr>
          <a:xfrm>
            <a:off x="5935375" y="619203"/>
            <a:ext cx="2882300" cy="3905096"/>
          </a:xfrm>
          <a:prstGeom prst="rect">
            <a:avLst/>
          </a:prstGeom>
          <a:noFill/>
          <a:ln>
            <a:noFill/>
          </a:ln>
        </p:spPr>
      </p:pic>
      <p:pic>
        <p:nvPicPr>
          <p:cNvPr id="157" name="Google Shape;157;p24"/>
          <p:cNvPicPr preferRelativeResize="0"/>
          <p:nvPr/>
        </p:nvPicPr>
        <p:blipFill rotWithShape="1">
          <a:blip r:embed="rId5">
            <a:alphaModFix/>
          </a:blip>
          <a:srcRect b="0" l="0" r="0" t="27855"/>
          <a:stretch/>
        </p:blipFill>
        <p:spPr>
          <a:xfrm>
            <a:off x="1342950" y="1468100"/>
            <a:ext cx="3433375" cy="3302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a:t>
            </a:r>
            <a:endParaRPr/>
          </a:p>
        </p:txBody>
      </p:sp>
      <p:sp>
        <p:nvSpPr>
          <p:cNvPr id="163" name="Google Shape;163;p25"/>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p>
            <a:pPr indent="-419100" lvl="0" marL="457200" rtl="0" algn="l">
              <a:lnSpc>
                <a:spcPct val="115000"/>
              </a:lnSpc>
              <a:spcBef>
                <a:spcPts val="0"/>
              </a:spcBef>
              <a:spcAft>
                <a:spcPts val="0"/>
              </a:spcAft>
              <a:buSzPts val="3000"/>
              <a:buChar char="❏"/>
            </a:pPr>
            <a:r>
              <a:rPr lang="en" sz="3000"/>
              <a:t>Look through your grade level standard or scope and sequence.</a:t>
            </a:r>
            <a:endParaRPr sz="3000"/>
          </a:p>
          <a:p>
            <a:pPr indent="-419100" lvl="0" marL="457200" rtl="0" algn="l">
              <a:lnSpc>
                <a:spcPct val="115000"/>
              </a:lnSpc>
              <a:spcBef>
                <a:spcPts val="0"/>
              </a:spcBef>
              <a:spcAft>
                <a:spcPts val="0"/>
              </a:spcAft>
              <a:buSzPts val="3000"/>
              <a:buChar char="❏"/>
            </a:pPr>
            <a:r>
              <a:rPr lang="en" sz="3000"/>
              <a:t>Choose one standard to write a real-world math task.</a:t>
            </a:r>
            <a:endParaRPr sz="3000"/>
          </a:p>
        </p:txBody>
      </p:sp>
      <p:pic>
        <p:nvPicPr>
          <p:cNvPr id="164" name="Google Shape;164;p25"/>
          <p:cNvPicPr preferRelativeResize="0"/>
          <p:nvPr/>
        </p:nvPicPr>
        <p:blipFill rotWithShape="1">
          <a:blip r:embed="rId3">
            <a:alphaModFix/>
          </a:blip>
          <a:srcRect b="0" l="0" r="0" t="0"/>
          <a:stretch/>
        </p:blipFill>
        <p:spPr>
          <a:xfrm>
            <a:off x="7160725" y="3093050"/>
            <a:ext cx="1983275" cy="1983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2</a:t>
            </a:r>
            <a:endParaRPr/>
          </a:p>
        </p:txBody>
      </p:sp>
      <p:sp>
        <p:nvSpPr>
          <p:cNvPr id="170" name="Google Shape;170;p26"/>
          <p:cNvSpPr txBox="1"/>
          <p:nvPr>
            <p:ph idx="1" type="body"/>
          </p:nvPr>
        </p:nvSpPr>
        <p:spPr>
          <a:xfrm>
            <a:off x="311700" y="1266325"/>
            <a:ext cx="5568900" cy="3302700"/>
          </a:xfrm>
          <a:prstGeom prst="rect">
            <a:avLst/>
          </a:prstGeom>
          <a:noFill/>
          <a:ln>
            <a:noFill/>
          </a:ln>
        </p:spPr>
        <p:txBody>
          <a:bodyPr anchorCtr="0" anchor="t" bIns="91425" lIns="91425" spcFirstLastPara="1" rIns="91425" wrap="square" tIns="91425">
            <a:normAutofit/>
          </a:bodyPr>
          <a:lstStyle/>
          <a:p>
            <a:pPr indent="-419100" lvl="0" marL="457200" rtl="0" algn="l">
              <a:lnSpc>
                <a:spcPct val="115000"/>
              </a:lnSpc>
              <a:spcBef>
                <a:spcPts val="0"/>
              </a:spcBef>
              <a:spcAft>
                <a:spcPts val="0"/>
              </a:spcAft>
              <a:buSzPts val="3000"/>
              <a:buChar char="❏"/>
            </a:pPr>
            <a:r>
              <a:rPr lang="en" sz="3000"/>
              <a:t>Look through science standards or scope and sequence, or consider a real-world current event that you could pair with the math standard.</a:t>
            </a:r>
            <a:endParaRPr sz="3000"/>
          </a:p>
        </p:txBody>
      </p:sp>
      <p:pic>
        <p:nvPicPr>
          <p:cNvPr id="171" name="Google Shape;171;p26"/>
          <p:cNvPicPr preferRelativeResize="0"/>
          <p:nvPr/>
        </p:nvPicPr>
        <p:blipFill rotWithShape="1">
          <a:blip r:embed="rId3">
            <a:alphaModFix/>
          </a:blip>
          <a:srcRect b="0" l="0" r="0" t="0"/>
          <a:stretch/>
        </p:blipFill>
        <p:spPr>
          <a:xfrm>
            <a:off x="5778300" y="1391276"/>
            <a:ext cx="3302700" cy="3302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7"/>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3</a:t>
            </a:r>
            <a:endParaRPr/>
          </a:p>
        </p:txBody>
      </p:sp>
      <p:sp>
        <p:nvSpPr>
          <p:cNvPr id="177" name="Google Shape;177;p27"/>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p>
            <a:pPr indent="-419100" lvl="0" marL="457200" rtl="0" algn="l">
              <a:lnSpc>
                <a:spcPct val="115000"/>
              </a:lnSpc>
              <a:spcBef>
                <a:spcPts val="0"/>
              </a:spcBef>
              <a:spcAft>
                <a:spcPts val="0"/>
              </a:spcAft>
              <a:buSzPts val="3000"/>
              <a:buChar char="❏"/>
            </a:pPr>
            <a:r>
              <a:rPr lang="en" sz="3000"/>
              <a:t>Discover what existing math tasks are already available.</a:t>
            </a:r>
            <a:endParaRPr sz="3000"/>
          </a:p>
          <a:p>
            <a:pPr indent="-419100" lvl="1" marL="914400" rtl="0" algn="l">
              <a:lnSpc>
                <a:spcPct val="115000"/>
              </a:lnSpc>
              <a:spcBef>
                <a:spcPts val="0"/>
              </a:spcBef>
              <a:spcAft>
                <a:spcPts val="0"/>
              </a:spcAft>
              <a:buSzPts val="3000"/>
              <a:buChar char="❏"/>
            </a:pPr>
            <a:r>
              <a:rPr lang="en" sz="3000" u="sng">
                <a:solidFill>
                  <a:schemeClr val="hlink"/>
                </a:solidFill>
                <a:hlinkClick r:id="rId3"/>
              </a:rPr>
              <a:t>North Carolina</a:t>
            </a:r>
            <a:endParaRPr sz="3000"/>
          </a:p>
          <a:p>
            <a:pPr indent="-419100" lvl="1" marL="914400" rtl="0" algn="l">
              <a:lnSpc>
                <a:spcPct val="115000"/>
              </a:lnSpc>
              <a:spcBef>
                <a:spcPts val="0"/>
              </a:spcBef>
              <a:spcAft>
                <a:spcPts val="0"/>
              </a:spcAft>
              <a:buSzPts val="3000"/>
              <a:buChar char="❏"/>
            </a:pPr>
            <a:r>
              <a:rPr lang="en" sz="3000" u="sng">
                <a:solidFill>
                  <a:schemeClr val="hlink"/>
                </a:solidFill>
                <a:hlinkClick r:id="rId4"/>
              </a:rPr>
              <a:t>Howard County</a:t>
            </a:r>
            <a:endParaRPr sz="3000"/>
          </a:p>
          <a:p>
            <a:pPr indent="-419100" lvl="1" marL="914400" rtl="0" algn="l">
              <a:lnSpc>
                <a:spcPct val="115000"/>
              </a:lnSpc>
              <a:spcBef>
                <a:spcPts val="0"/>
              </a:spcBef>
              <a:spcAft>
                <a:spcPts val="0"/>
              </a:spcAft>
              <a:buSzPts val="3000"/>
              <a:buChar char="❏"/>
            </a:pPr>
            <a:r>
              <a:rPr lang="en" sz="3000" u="sng">
                <a:solidFill>
                  <a:schemeClr val="hlink"/>
                </a:solidFill>
                <a:hlinkClick r:id="rId5"/>
              </a:rPr>
              <a:t>Georgia</a:t>
            </a:r>
            <a:endParaRPr sz="3000"/>
          </a:p>
          <a:p>
            <a:pPr indent="-419100" lvl="1" marL="914400" rtl="0" algn="l">
              <a:lnSpc>
                <a:spcPct val="115000"/>
              </a:lnSpc>
              <a:spcBef>
                <a:spcPts val="0"/>
              </a:spcBef>
              <a:spcAft>
                <a:spcPts val="0"/>
              </a:spcAft>
              <a:buSzPts val="3000"/>
              <a:buChar char="❏"/>
            </a:pPr>
            <a:r>
              <a:rPr lang="en" sz="3000" u="sng">
                <a:solidFill>
                  <a:schemeClr val="hlink"/>
                </a:solidFill>
                <a:hlinkClick r:id="rId6"/>
              </a:rPr>
              <a:t>Task Arcs</a:t>
            </a:r>
            <a:endParaRPr sz="3000"/>
          </a:p>
        </p:txBody>
      </p:sp>
      <p:pic>
        <p:nvPicPr>
          <p:cNvPr id="178" name="Google Shape;178;p27"/>
          <p:cNvPicPr preferRelativeResize="0"/>
          <p:nvPr/>
        </p:nvPicPr>
        <p:blipFill rotWithShape="1">
          <a:blip r:embed="rId7">
            <a:alphaModFix/>
          </a:blip>
          <a:srcRect b="0" l="0" r="0" t="0"/>
          <a:stretch/>
        </p:blipFill>
        <p:spPr>
          <a:xfrm>
            <a:off x="5786425" y="1776800"/>
            <a:ext cx="3045875" cy="3045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4</a:t>
            </a:r>
            <a:endParaRPr/>
          </a:p>
        </p:txBody>
      </p:sp>
      <p:sp>
        <p:nvSpPr>
          <p:cNvPr id="184" name="Google Shape;184;p28"/>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p>
            <a:pPr indent="-419100" lvl="0" marL="457200" rtl="0" algn="l">
              <a:lnSpc>
                <a:spcPct val="115000"/>
              </a:lnSpc>
              <a:spcBef>
                <a:spcPts val="0"/>
              </a:spcBef>
              <a:spcAft>
                <a:spcPts val="0"/>
              </a:spcAft>
              <a:buSzPts val="3000"/>
              <a:buChar char="❏"/>
            </a:pPr>
            <a:r>
              <a:rPr lang="en" sz="3000"/>
              <a:t>Create the math task.</a:t>
            </a:r>
            <a:endParaRPr sz="3000"/>
          </a:p>
        </p:txBody>
      </p:sp>
      <p:pic>
        <p:nvPicPr>
          <p:cNvPr id="185" name="Google Shape;185;p28"/>
          <p:cNvPicPr preferRelativeResize="0"/>
          <p:nvPr/>
        </p:nvPicPr>
        <p:blipFill rotWithShape="1">
          <a:blip r:embed="rId3">
            <a:alphaModFix/>
          </a:blip>
          <a:srcRect b="0" l="0" r="0" t="0"/>
          <a:stretch/>
        </p:blipFill>
        <p:spPr>
          <a:xfrm>
            <a:off x="5041350" y="1152425"/>
            <a:ext cx="3790950" cy="3790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311700" y="391050"/>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5</a:t>
            </a:r>
            <a:endParaRPr/>
          </a:p>
        </p:txBody>
      </p:sp>
      <p:sp>
        <p:nvSpPr>
          <p:cNvPr id="191" name="Google Shape;191;p29"/>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p>
            <a:pPr indent="-419100" lvl="0" marL="457200" rtl="0" algn="l">
              <a:lnSpc>
                <a:spcPct val="115000"/>
              </a:lnSpc>
              <a:spcBef>
                <a:spcPts val="0"/>
              </a:spcBef>
              <a:spcAft>
                <a:spcPts val="0"/>
              </a:spcAft>
              <a:buSzPts val="3000"/>
              <a:buChar char="❏"/>
            </a:pPr>
            <a:r>
              <a:rPr lang="en" sz="3000"/>
              <a:t>Get feedback from a peer.</a:t>
            </a:r>
            <a:endParaRPr sz="3000"/>
          </a:p>
        </p:txBody>
      </p:sp>
      <p:pic>
        <p:nvPicPr>
          <p:cNvPr id="192" name="Google Shape;192;p29"/>
          <p:cNvPicPr preferRelativeResize="0"/>
          <p:nvPr/>
        </p:nvPicPr>
        <p:blipFill rotWithShape="1">
          <a:blip r:embed="rId3">
            <a:alphaModFix/>
          </a:blip>
          <a:srcRect b="0" l="0" r="0" t="0"/>
          <a:stretch/>
        </p:blipFill>
        <p:spPr>
          <a:xfrm>
            <a:off x="5664800" y="1547725"/>
            <a:ext cx="3302700" cy="3302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311700" y="391050"/>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Now It’s Your Turn!</a:t>
            </a:r>
            <a:endParaRPr/>
          </a:p>
        </p:txBody>
      </p:sp>
      <p:sp>
        <p:nvSpPr>
          <p:cNvPr id="198" name="Google Shape;198;p30"/>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p>
            <a:pPr indent="-419100" lvl="0" marL="457200" rtl="0" algn="l">
              <a:lnSpc>
                <a:spcPct val="115000"/>
              </a:lnSpc>
              <a:spcBef>
                <a:spcPts val="0"/>
              </a:spcBef>
              <a:spcAft>
                <a:spcPts val="0"/>
              </a:spcAft>
              <a:buSzPts val="3000"/>
              <a:buChar char="❏"/>
            </a:pPr>
            <a:r>
              <a:rPr lang="en" sz="3000"/>
              <a:t>Step 1: Select a math standard</a:t>
            </a:r>
            <a:endParaRPr sz="3000"/>
          </a:p>
          <a:p>
            <a:pPr indent="-419100" lvl="0" marL="457200" rtl="0" algn="l">
              <a:lnSpc>
                <a:spcPct val="115000"/>
              </a:lnSpc>
              <a:spcBef>
                <a:spcPts val="0"/>
              </a:spcBef>
              <a:spcAft>
                <a:spcPts val="0"/>
              </a:spcAft>
              <a:buSzPts val="3000"/>
              <a:buChar char="❏"/>
            </a:pPr>
            <a:r>
              <a:rPr lang="en" sz="3000"/>
              <a:t>Step 2: Connect with science/ real-world</a:t>
            </a:r>
            <a:endParaRPr sz="3000"/>
          </a:p>
          <a:p>
            <a:pPr indent="-419100" lvl="0" marL="457200" rtl="0" algn="l">
              <a:lnSpc>
                <a:spcPct val="115000"/>
              </a:lnSpc>
              <a:spcBef>
                <a:spcPts val="0"/>
              </a:spcBef>
              <a:spcAft>
                <a:spcPts val="0"/>
              </a:spcAft>
              <a:buSzPts val="3000"/>
              <a:buChar char="❏"/>
            </a:pPr>
            <a:r>
              <a:rPr lang="en" sz="3000"/>
              <a:t>Step 3: Discover existing tasks</a:t>
            </a:r>
            <a:endParaRPr sz="3000"/>
          </a:p>
          <a:p>
            <a:pPr indent="-419100" lvl="0" marL="457200" rtl="0" algn="l">
              <a:lnSpc>
                <a:spcPct val="115000"/>
              </a:lnSpc>
              <a:spcBef>
                <a:spcPts val="0"/>
              </a:spcBef>
              <a:spcAft>
                <a:spcPts val="0"/>
              </a:spcAft>
              <a:buSzPts val="3000"/>
              <a:buChar char="❏"/>
            </a:pPr>
            <a:r>
              <a:rPr lang="en" sz="3000"/>
              <a:t>Step 4: Create your task</a:t>
            </a:r>
            <a:endParaRPr sz="3000"/>
          </a:p>
          <a:p>
            <a:pPr indent="-419100" lvl="0" marL="457200" rtl="0" algn="l">
              <a:lnSpc>
                <a:spcPct val="115000"/>
              </a:lnSpc>
              <a:spcBef>
                <a:spcPts val="0"/>
              </a:spcBef>
              <a:spcAft>
                <a:spcPts val="0"/>
              </a:spcAft>
              <a:buSzPts val="3000"/>
              <a:buChar char="❏"/>
            </a:pPr>
            <a:r>
              <a:rPr lang="en" sz="3000"/>
              <a:t>Step 5: Peer feedback</a:t>
            </a:r>
            <a:endParaRPr sz="3000"/>
          </a:p>
        </p:txBody>
      </p:sp>
      <p:pic>
        <p:nvPicPr>
          <p:cNvPr id="199" name="Google Shape;199;p30"/>
          <p:cNvPicPr preferRelativeResize="0"/>
          <p:nvPr/>
        </p:nvPicPr>
        <p:blipFill rotWithShape="1">
          <a:blip r:embed="rId3">
            <a:alphaModFix/>
          </a:blip>
          <a:srcRect b="0" l="0" r="0" t="0"/>
          <a:stretch/>
        </p:blipFill>
        <p:spPr>
          <a:xfrm>
            <a:off x="5641775" y="1827100"/>
            <a:ext cx="3592775" cy="3592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We Implement With Our Students</a:t>
            </a:r>
            <a:endParaRPr/>
          </a:p>
        </p:txBody>
      </p:sp>
      <p:sp>
        <p:nvSpPr>
          <p:cNvPr id="205" name="Google Shape;205;p3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p>
            <a:pPr indent="-419100" lvl="0" marL="457200" rtl="0" algn="l">
              <a:lnSpc>
                <a:spcPct val="115000"/>
              </a:lnSpc>
              <a:spcBef>
                <a:spcPts val="0"/>
              </a:spcBef>
              <a:spcAft>
                <a:spcPts val="0"/>
              </a:spcAft>
              <a:buSzPts val="3000"/>
              <a:buChar char="❏"/>
            </a:pPr>
            <a:r>
              <a:rPr lang="en" sz="3000"/>
              <a:t>Different variations, but all include:</a:t>
            </a:r>
            <a:endParaRPr sz="3000"/>
          </a:p>
          <a:p>
            <a:pPr indent="-419100" lvl="1" marL="914400" rtl="0" algn="l">
              <a:lnSpc>
                <a:spcPct val="115000"/>
              </a:lnSpc>
              <a:spcBef>
                <a:spcPts val="0"/>
              </a:spcBef>
              <a:spcAft>
                <a:spcPts val="0"/>
              </a:spcAft>
              <a:buSzPts val="3000"/>
              <a:buChar char="❏"/>
            </a:pPr>
            <a:r>
              <a:rPr lang="en" sz="3000"/>
              <a:t>Independent think time</a:t>
            </a:r>
            <a:endParaRPr sz="3000"/>
          </a:p>
          <a:p>
            <a:pPr indent="-419100" lvl="1" marL="914400" rtl="0" algn="l">
              <a:lnSpc>
                <a:spcPct val="115000"/>
              </a:lnSpc>
              <a:spcBef>
                <a:spcPts val="0"/>
              </a:spcBef>
              <a:spcAft>
                <a:spcPts val="0"/>
              </a:spcAft>
              <a:buSzPts val="3000"/>
              <a:buChar char="❏"/>
            </a:pPr>
            <a:r>
              <a:rPr lang="en" sz="3000"/>
              <a:t>Partner share</a:t>
            </a:r>
            <a:endParaRPr sz="3000"/>
          </a:p>
          <a:p>
            <a:pPr indent="-419100" lvl="1" marL="914400" rtl="0" algn="l">
              <a:lnSpc>
                <a:spcPct val="115000"/>
              </a:lnSpc>
              <a:spcBef>
                <a:spcPts val="0"/>
              </a:spcBef>
              <a:spcAft>
                <a:spcPts val="0"/>
              </a:spcAft>
              <a:buSzPts val="3000"/>
              <a:buChar char="❏"/>
            </a:pPr>
            <a:r>
              <a:rPr lang="en" sz="3000"/>
              <a:t>Whole group</a:t>
            </a:r>
            <a:endParaRPr sz="3000"/>
          </a:p>
          <a:p>
            <a:pPr indent="-419100" lvl="1" marL="914400" rtl="0" algn="l">
              <a:lnSpc>
                <a:spcPct val="115000"/>
              </a:lnSpc>
              <a:spcBef>
                <a:spcPts val="0"/>
              </a:spcBef>
              <a:spcAft>
                <a:spcPts val="0"/>
              </a:spcAft>
              <a:buSzPts val="3000"/>
              <a:buChar char="❏"/>
            </a:pPr>
            <a:r>
              <a:rPr lang="en" sz="3000"/>
              <a:t>Feedback through questioning</a:t>
            </a:r>
            <a:endParaRPr sz="3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400"/>
              <a:buNone/>
            </a:pPr>
            <a:r>
              <a:rPr lang="en"/>
              <a:t>Jamboard Link</a:t>
            </a:r>
            <a:endParaRPr/>
          </a:p>
        </p:txBody>
      </p:sp>
      <p:sp>
        <p:nvSpPr>
          <p:cNvPr id="79" name="Google Shape;79;p14"/>
          <p:cNvSpPr txBox="1"/>
          <p:nvPr/>
        </p:nvSpPr>
        <p:spPr>
          <a:xfrm>
            <a:off x="1443150" y="222025"/>
            <a:ext cx="5717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Open Sans"/>
              <a:ea typeface="Open Sans"/>
              <a:cs typeface="Open Sans"/>
              <a:sym typeface="Open Sans"/>
            </a:endParaRPr>
          </a:p>
        </p:txBody>
      </p:sp>
      <p:pic>
        <p:nvPicPr>
          <p:cNvPr id="80" name="Google Shape;80;p14"/>
          <p:cNvPicPr preferRelativeResize="0"/>
          <p:nvPr/>
        </p:nvPicPr>
        <p:blipFill rotWithShape="1">
          <a:blip r:embed="rId3">
            <a:alphaModFix/>
          </a:blip>
          <a:srcRect b="0" l="0" r="0" t="0"/>
          <a:stretch/>
        </p:blipFill>
        <p:spPr>
          <a:xfrm>
            <a:off x="3644700" y="2774175"/>
            <a:ext cx="1905000" cy="190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Questions</a:t>
            </a:r>
            <a:endParaRPr/>
          </a:p>
        </p:txBody>
      </p:sp>
      <p:sp>
        <p:nvSpPr>
          <p:cNvPr id="211" name="Google Shape;211;p32"/>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3300"/>
              <a:t>Erin Nunley- </a:t>
            </a:r>
            <a:r>
              <a:rPr lang="en" sz="3300" u="sng">
                <a:solidFill>
                  <a:schemeClr val="hlink"/>
                </a:solidFill>
                <a:hlinkClick r:id="rId3"/>
              </a:rPr>
              <a:t>erin.nunley@cityschools.net</a:t>
            </a:r>
            <a:endParaRPr sz="3300"/>
          </a:p>
          <a:p>
            <a:pPr indent="0" lvl="0" marL="0" rtl="0" algn="l">
              <a:lnSpc>
                <a:spcPct val="115000"/>
              </a:lnSpc>
              <a:spcBef>
                <a:spcPts val="1200"/>
              </a:spcBef>
              <a:spcAft>
                <a:spcPts val="0"/>
              </a:spcAft>
              <a:buSzPts val="1800"/>
              <a:buNone/>
            </a:pPr>
            <a:r>
              <a:rPr lang="en" sz="3300"/>
              <a:t>Cherry Ross- </a:t>
            </a:r>
            <a:r>
              <a:rPr lang="en" sz="3300" u="sng">
                <a:solidFill>
                  <a:schemeClr val="hlink"/>
                </a:solidFill>
                <a:hlinkClick r:id="rId4"/>
              </a:rPr>
              <a:t>cherry.ross@cityschools.net</a:t>
            </a:r>
            <a:endParaRPr sz="3300"/>
          </a:p>
          <a:p>
            <a:pPr indent="0" lvl="0" marL="0" rtl="0" algn="l">
              <a:lnSpc>
                <a:spcPct val="115000"/>
              </a:lnSpc>
              <a:spcBef>
                <a:spcPts val="1200"/>
              </a:spcBef>
              <a:spcAft>
                <a:spcPts val="1200"/>
              </a:spcAft>
              <a:buSzPts val="1800"/>
              <a:buNone/>
            </a:pPr>
            <a:r>
              <a:t/>
            </a:r>
            <a:endParaRPr sz="3300"/>
          </a:p>
        </p:txBody>
      </p:sp>
      <p:pic>
        <p:nvPicPr>
          <p:cNvPr id="212" name="Google Shape;212;p32"/>
          <p:cNvPicPr preferRelativeResize="0"/>
          <p:nvPr/>
        </p:nvPicPr>
        <p:blipFill rotWithShape="1">
          <a:blip r:embed="rId5">
            <a:alphaModFix/>
          </a:blip>
          <a:srcRect b="0" l="0" r="0" t="0"/>
          <a:stretch/>
        </p:blipFill>
        <p:spPr>
          <a:xfrm>
            <a:off x="0" y="2774178"/>
            <a:ext cx="2369325" cy="2369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Goals</a:t>
            </a:r>
            <a:endParaRPr/>
          </a:p>
        </p:txBody>
      </p:sp>
      <p:sp>
        <p:nvSpPr>
          <p:cNvPr id="86" name="Google Shape;86;p15"/>
          <p:cNvSpPr txBox="1"/>
          <p:nvPr/>
        </p:nvSpPr>
        <p:spPr>
          <a:xfrm>
            <a:off x="383850" y="1151525"/>
            <a:ext cx="7922400" cy="3848100"/>
          </a:xfrm>
          <a:prstGeom prst="rect">
            <a:avLst/>
          </a:prstGeom>
          <a:noFill/>
          <a:ln>
            <a:noFill/>
          </a:ln>
        </p:spPr>
        <p:txBody>
          <a:bodyPr anchorCtr="0" anchor="t" bIns="91425" lIns="91425" spcFirstLastPara="1" rIns="91425" wrap="square" tIns="91425">
            <a:spAutoFit/>
          </a:bodyPr>
          <a:lstStyle/>
          <a:p>
            <a:pPr indent="-444500" lvl="0" marL="457200" marR="0" rtl="0" algn="l">
              <a:lnSpc>
                <a:spcPct val="100000"/>
              </a:lnSpc>
              <a:spcBef>
                <a:spcPts val="0"/>
              </a:spcBef>
              <a:spcAft>
                <a:spcPts val="0"/>
              </a:spcAft>
              <a:buClr>
                <a:srgbClr val="000000"/>
              </a:buClr>
              <a:buSzPts val="3400"/>
              <a:buFont typeface="Open Sans"/>
              <a:buChar char="❏"/>
            </a:pPr>
            <a:r>
              <a:rPr b="0" i="0" lang="en" sz="3400" u="none" cap="none" strike="noStrike">
                <a:solidFill>
                  <a:srgbClr val="000000"/>
                </a:solidFill>
                <a:latin typeface="Open Sans"/>
                <a:ea typeface="Open Sans"/>
                <a:cs typeface="Open Sans"/>
                <a:sym typeface="Open Sans"/>
              </a:rPr>
              <a:t>Establish an entry point on how to integrate using math tasks while using real-world concepts and pairing with grade level standards.</a:t>
            </a:r>
            <a:endParaRPr b="0" i="0" sz="3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Open Sans"/>
              <a:ea typeface="Open Sans"/>
              <a:cs typeface="Open Sans"/>
              <a:sym typeface="Open Sans"/>
            </a:endParaRPr>
          </a:p>
          <a:p>
            <a:pPr indent="-444500" lvl="0" marL="457200" marR="0" rtl="0" algn="l">
              <a:lnSpc>
                <a:spcPct val="100000"/>
              </a:lnSpc>
              <a:spcBef>
                <a:spcPts val="0"/>
              </a:spcBef>
              <a:spcAft>
                <a:spcPts val="0"/>
              </a:spcAft>
              <a:buClr>
                <a:srgbClr val="000000"/>
              </a:buClr>
              <a:buSzPts val="3400"/>
              <a:buFont typeface="Open Sans"/>
              <a:buChar char="❏"/>
            </a:pPr>
            <a:r>
              <a:rPr b="0" i="0" lang="en" sz="3400" u="none" cap="none" strike="noStrike">
                <a:solidFill>
                  <a:srgbClr val="000000"/>
                </a:solidFill>
                <a:latin typeface="Open Sans"/>
                <a:ea typeface="Open Sans"/>
                <a:cs typeface="Open Sans"/>
                <a:sym typeface="Open Sans"/>
              </a:rPr>
              <a:t>Learn the steps to create integrated math tasks.</a:t>
            </a:r>
            <a:endParaRPr b="0" i="0" sz="3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txBox="1"/>
          <p:nvPr>
            <p:ph type="title"/>
          </p:nvPr>
        </p:nvSpPr>
        <p:spPr>
          <a:xfrm>
            <a:off x="373125" y="6446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“Good problem solving tasks require students to get stuck and then to think, to experiment, to try and to fail, and to apply their knowledge in novel ways in order to get unstuck.”</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rPr i="1" lang="en"/>
              <a:t>Building Thinking Classrooms in Mathematics</a:t>
            </a:r>
            <a:endParaRPr i="1"/>
          </a:p>
          <a:p>
            <a:pPr indent="0" lvl="0" marL="0" rtl="0" algn="l">
              <a:lnSpc>
                <a:spcPct val="100000"/>
              </a:lnSpc>
              <a:spcBef>
                <a:spcPts val="0"/>
              </a:spcBef>
              <a:spcAft>
                <a:spcPts val="0"/>
              </a:spcAft>
              <a:buSzPct val="111111"/>
              <a:buNone/>
            </a:pPr>
            <a:r>
              <a:rPr lang="en"/>
              <a:t>By Peter Liljedahl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7"/>
          <p:cNvPicPr preferRelativeResize="0"/>
          <p:nvPr/>
        </p:nvPicPr>
        <p:blipFill rotWithShape="1">
          <a:blip r:embed="rId3">
            <a:alphaModFix/>
          </a:blip>
          <a:srcRect b="0" l="0" r="0" t="0"/>
          <a:stretch/>
        </p:blipFill>
        <p:spPr>
          <a:xfrm>
            <a:off x="219925" y="-107730"/>
            <a:ext cx="1992475" cy="2028717"/>
          </a:xfrm>
          <a:prstGeom prst="rect">
            <a:avLst/>
          </a:prstGeom>
          <a:noFill/>
          <a:ln>
            <a:noFill/>
          </a:ln>
        </p:spPr>
      </p:pic>
      <p:pic>
        <p:nvPicPr>
          <p:cNvPr id="97" name="Google Shape;97;p17"/>
          <p:cNvPicPr preferRelativeResize="0"/>
          <p:nvPr/>
        </p:nvPicPr>
        <p:blipFill rotWithShape="1">
          <a:blip r:embed="rId4">
            <a:alphaModFix/>
          </a:blip>
          <a:srcRect b="0" l="0" r="0" t="0"/>
          <a:stretch/>
        </p:blipFill>
        <p:spPr>
          <a:xfrm>
            <a:off x="219925" y="1813250"/>
            <a:ext cx="8470300" cy="3046425"/>
          </a:xfrm>
          <a:prstGeom prst="rect">
            <a:avLst/>
          </a:prstGeom>
          <a:noFill/>
          <a:ln>
            <a:noFill/>
          </a:ln>
        </p:spPr>
      </p:pic>
      <p:pic>
        <p:nvPicPr>
          <p:cNvPr id="98" name="Google Shape;98;p17"/>
          <p:cNvPicPr preferRelativeResize="0"/>
          <p:nvPr/>
        </p:nvPicPr>
        <p:blipFill rotWithShape="1">
          <a:blip r:embed="rId5">
            <a:alphaModFix/>
          </a:blip>
          <a:srcRect b="0" l="0" r="0" t="0"/>
          <a:stretch/>
        </p:blipFill>
        <p:spPr>
          <a:xfrm>
            <a:off x="6442500" y="0"/>
            <a:ext cx="2701500" cy="2701500"/>
          </a:xfrm>
          <a:prstGeom prst="rect">
            <a:avLst/>
          </a:prstGeom>
          <a:noFill/>
          <a:ln>
            <a:noFill/>
          </a:ln>
        </p:spPr>
      </p:pic>
      <p:pic>
        <p:nvPicPr>
          <p:cNvPr id="99" name="Google Shape;99;p17"/>
          <p:cNvPicPr preferRelativeResize="0"/>
          <p:nvPr/>
        </p:nvPicPr>
        <p:blipFill rotWithShape="1">
          <a:blip r:embed="rId6">
            <a:alphaModFix/>
          </a:blip>
          <a:srcRect b="0" l="0" r="0" t="0"/>
          <a:stretch/>
        </p:blipFill>
        <p:spPr>
          <a:xfrm>
            <a:off x="2514200" y="0"/>
            <a:ext cx="3626500" cy="1813250"/>
          </a:xfrm>
          <a:prstGeom prst="rect">
            <a:avLst/>
          </a:prstGeom>
          <a:noFill/>
          <a:ln>
            <a:noFill/>
          </a:ln>
        </p:spPr>
      </p:pic>
      <p:sp>
        <p:nvSpPr>
          <p:cNvPr id="100" name="Google Shape;100;p17"/>
          <p:cNvSpPr/>
          <p:nvPr/>
        </p:nvSpPr>
        <p:spPr>
          <a:xfrm>
            <a:off x="3008594" y="1782922"/>
            <a:ext cx="3126823" cy="7259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Cabin Sketch"/>
              </a:rPr>
              <a:t>Engagement</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258000" y="445025"/>
            <a:ext cx="86280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Student’s Perspective- How do you feel about math tasks?</a:t>
            </a:r>
            <a:endParaRPr/>
          </a:p>
        </p:txBody>
      </p:sp>
      <p:sp>
        <p:nvSpPr>
          <p:cNvPr id="106" name="Google Shape;106;p18"/>
          <p:cNvSpPr txBox="1"/>
          <p:nvPr/>
        </p:nvSpPr>
        <p:spPr>
          <a:xfrm>
            <a:off x="311700" y="1366475"/>
            <a:ext cx="4647600" cy="4317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0" i="0" lang="en" sz="2100" u="none" cap="none" strike="noStrike">
                <a:solidFill>
                  <a:srgbClr val="000000"/>
                </a:solidFill>
                <a:highlight>
                  <a:srgbClr val="FFFFFF"/>
                </a:highlight>
                <a:latin typeface="Open Sans"/>
                <a:ea typeface="Open Sans"/>
                <a:cs typeface="Open Sans"/>
                <a:sym typeface="Open Sans"/>
              </a:rPr>
              <a:t>“I feel I'm succeeding in class and it's better for me to learn through tasks rather than working from a textbook.” - Davis</a:t>
            </a:r>
            <a:endParaRPr b="0" i="0" sz="2100" u="none" cap="none" strike="noStrike">
              <a:solidFill>
                <a:srgbClr val="000000"/>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100"/>
              <a:buFont typeface="Arial"/>
              <a:buNone/>
            </a:pPr>
            <a:r>
              <a:rPr b="0" i="0" lang="en" sz="2100" u="none" cap="none" strike="noStrike">
                <a:solidFill>
                  <a:srgbClr val="000000"/>
                </a:solidFill>
                <a:highlight>
                  <a:srgbClr val="FFFFFF"/>
                </a:highlight>
                <a:latin typeface="Open Sans"/>
                <a:ea typeface="Open Sans"/>
                <a:cs typeface="Open Sans"/>
                <a:sym typeface="Open Sans"/>
              </a:rPr>
              <a:t>“I enjoy it because I can learn more than one thing at a given time.” Anderson</a:t>
            </a:r>
            <a:endParaRPr b="0" i="0" sz="2100" u="none" cap="none" strike="noStrike">
              <a:solidFill>
                <a:srgbClr val="000000"/>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100"/>
              <a:buFont typeface="Arial"/>
              <a:buNone/>
            </a:pPr>
            <a:r>
              <a:rPr b="0" i="0" lang="en" sz="2100" u="none" cap="none" strike="noStrike">
                <a:solidFill>
                  <a:srgbClr val="000000"/>
                </a:solidFill>
                <a:highlight>
                  <a:srgbClr val="FFFFFF"/>
                </a:highlight>
                <a:latin typeface="Open Sans"/>
                <a:ea typeface="Open Sans"/>
                <a:cs typeface="Open Sans"/>
                <a:sym typeface="Open Sans"/>
              </a:rPr>
              <a:t> </a:t>
            </a:r>
            <a:endParaRPr b="0" i="0" sz="2100" u="none" cap="none" strike="noStrike">
              <a:solidFill>
                <a:srgbClr val="000000"/>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highlight>
                <a:srgbClr val="FFFFFF"/>
              </a:highlight>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Open Sans"/>
              <a:ea typeface="Open Sans"/>
              <a:cs typeface="Open Sans"/>
              <a:sym typeface="Open Sans"/>
            </a:endParaRPr>
          </a:p>
        </p:txBody>
      </p:sp>
      <p:pic>
        <p:nvPicPr>
          <p:cNvPr id="107" name="Google Shape;107;p18"/>
          <p:cNvPicPr preferRelativeResize="0"/>
          <p:nvPr/>
        </p:nvPicPr>
        <p:blipFill rotWithShape="1">
          <a:blip r:embed="rId3">
            <a:alphaModFix/>
          </a:blip>
          <a:srcRect b="0" l="0" r="0" t="0"/>
          <a:stretch/>
        </p:blipFill>
        <p:spPr>
          <a:xfrm>
            <a:off x="4959300" y="1489300"/>
            <a:ext cx="3977750" cy="298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258000" y="398975"/>
            <a:ext cx="86280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Student’s Perspective- How do you feel about math tasks?</a:t>
            </a:r>
            <a:endParaRPr/>
          </a:p>
        </p:txBody>
      </p:sp>
      <p:sp>
        <p:nvSpPr>
          <p:cNvPr id="113" name="Google Shape;113;p19"/>
          <p:cNvSpPr txBox="1"/>
          <p:nvPr/>
        </p:nvSpPr>
        <p:spPr>
          <a:xfrm>
            <a:off x="4572000" y="1197600"/>
            <a:ext cx="4118700" cy="3945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0" i="0" lang="en" sz="2100" u="none" cap="none" strike="noStrike">
                <a:solidFill>
                  <a:srgbClr val="000000"/>
                </a:solidFill>
                <a:highlight>
                  <a:srgbClr val="FFFFFF"/>
                </a:highlight>
                <a:latin typeface="Open Sans"/>
                <a:ea typeface="Open Sans"/>
                <a:cs typeface="Open Sans"/>
                <a:sym typeface="Open Sans"/>
              </a:rPr>
              <a:t>“Everyone seems to do better in class and I feel I'm better at seeing word problems, where they're coming from, and how it relates to ELA and other subjects.” Hayden</a:t>
            </a:r>
            <a:endParaRPr b="0" i="0" sz="2100" u="none" cap="none" strike="noStrike">
              <a:solidFill>
                <a:srgbClr val="000000"/>
              </a:solidFill>
              <a:highlight>
                <a:srgbClr val="FFFFFF"/>
              </a:highlight>
              <a:latin typeface="Open Sans"/>
              <a:ea typeface="Open Sans"/>
              <a:cs typeface="Open Sans"/>
              <a:sym typeface="Open Sans"/>
            </a:endParaRPr>
          </a:p>
          <a:p>
            <a:pPr indent="0" lvl="0" marL="45720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100"/>
              <a:buFont typeface="Arial"/>
              <a:buNone/>
            </a:pPr>
            <a:r>
              <a:rPr b="0" i="0" lang="en" sz="2100" u="none" cap="none" strike="noStrike">
                <a:solidFill>
                  <a:srgbClr val="000000"/>
                </a:solidFill>
                <a:highlight>
                  <a:srgbClr val="FFFFFF"/>
                </a:highlight>
                <a:latin typeface="Open Sans"/>
                <a:ea typeface="Open Sans"/>
                <a:cs typeface="Open Sans"/>
                <a:sym typeface="Open Sans"/>
              </a:rPr>
              <a:t>“I like it because they're more fun to learn from.” Tara</a:t>
            </a:r>
            <a:endParaRPr b="0" i="0" sz="2100" u="none" cap="none" strike="noStrike">
              <a:solidFill>
                <a:srgbClr val="000000"/>
              </a:solidFill>
              <a:highlight>
                <a:srgbClr val="FFFFFF"/>
              </a:highlight>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Open Sans"/>
              <a:ea typeface="Open Sans"/>
              <a:cs typeface="Open Sans"/>
              <a:sym typeface="Open Sans"/>
            </a:endParaRPr>
          </a:p>
        </p:txBody>
      </p:sp>
      <p:pic>
        <p:nvPicPr>
          <p:cNvPr id="114" name="Google Shape;114;p19"/>
          <p:cNvPicPr preferRelativeResize="0"/>
          <p:nvPr/>
        </p:nvPicPr>
        <p:blipFill rotWithShape="1">
          <a:blip r:embed="rId3">
            <a:alphaModFix/>
          </a:blip>
          <a:srcRect b="0" l="0" r="0" t="0"/>
          <a:stretch/>
        </p:blipFill>
        <p:spPr>
          <a:xfrm>
            <a:off x="690900" y="1305049"/>
            <a:ext cx="3245275" cy="3081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Science and Engineering Practices (SEPs)</a:t>
            </a:r>
            <a:endParaRPr/>
          </a:p>
        </p:txBody>
      </p:sp>
      <p:pic>
        <p:nvPicPr>
          <p:cNvPr id="120" name="Google Shape;120;p20"/>
          <p:cNvPicPr preferRelativeResize="0"/>
          <p:nvPr/>
        </p:nvPicPr>
        <p:blipFill rotWithShape="1">
          <a:blip r:embed="rId3">
            <a:alphaModFix/>
          </a:blip>
          <a:srcRect b="0" l="0" r="0" t="0"/>
          <a:stretch/>
        </p:blipFill>
        <p:spPr>
          <a:xfrm>
            <a:off x="390271" y="1059395"/>
            <a:ext cx="2016462" cy="1512350"/>
          </a:xfrm>
          <a:prstGeom prst="rect">
            <a:avLst/>
          </a:prstGeom>
          <a:noFill/>
          <a:ln>
            <a:noFill/>
          </a:ln>
        </p:spPr>
      </p:pic>
      <p:pic>
        <p:nvPicPr>
          <p:cNvPr id="121" name="Google Shape;121;p20"/>
          <p:cNvPicPr preferRelativeResize="0"/>
          <p:nvPr/>
        </p:nvPicPr>
        <p:blipFill rotWithShape="1">
          <a:blip r:embed="rId4">
            <a:alphaModFix/>
          </a:blip>
          <a:srcRect b="0" l="0" r="0" t="0"/>
          <a:stretch/>
        </p:blipFill>
        <p:spPr>
          <a:xfrm>
            <a:off x="2579125" y="1105925"/>
            <a:ext cx="1879917" cy="1419323"/>
          </a:xfrm>
          <a:prstGeom prst="rect">
            <a:avLst/>
          </a:prstGeom>
          <a:noFill/>
          <a:ln>
            <a:noFill/>
          </a:ln>
        </p:spPr>
      </p:pic>
      <p:pic>
        <p:nvPicPr>
          <p:cNvPr descr="A screenshot of a cell phone&#10;&#10;Description automatically generated" id="122" name="Google Shape;122;p20"/>
          <p:cNvPicPr preferRelativeResize="0"/>
          <p:nvPr/>
        </p:nvPicPr>
        <p:blipFill rotWithShape="1">
          <a:blip r:embed="rId5">
            <a:alphaModFix/>
          </a:blip>
          <a:srcRect b="0" l="0" r="0" t="0"/>
          <a:stretch/>
        </p:blipFill>
        <p:spPr>
          <a:xfrm>
            <a:off x="4643288" y="1092088"/>
            <a:ext cx="2016449" cy="1446994"/>
          </a:xfrm>
          <a:prstGeom prst="rect">
            <a:avLst/>
          </a:prstGeom>
          <a:noFill/>
          <a:ln>
            <a:noFill/>
          </a:ln>
        </p:spPr>
      </p:pic>
      <p:pic>
        <p:nvPicPr>
          <p:cNvPr descr="A screenshot of a social media post&#10;&#10;Description automatically generated" id="123" name="Google Shape;123;p20"/>
          <p:cNvPicPr preferRelativeResize="0"/>
          <p:nvPr/>
        </p:nvPicPr>
        <p:blipFill rotWithShape="1">
          <a:blip r:embed="rId6">
            <a:alphaModFix/>
          </a:blip>
          <a:srcRect b="0" l="0" r="0" t="0"/>
          <a:stretch/>
        </p:blipFill>
        <p:spPr>
          <a:xfrm>
            <a:off x="6843979" y="1089278"/>
            <a:ext cx="1879800" cy="1452600"/>
          </a:xfrm>
          <a:prstGeom prst="rect">
            <a:avLst/>
          </a:prstGeom>
          <a:noFill/>
          <a:ln>
            <a:noFill/>
          </a:ln>
        </p:spPr>
      </p:pic>
      <p:pic>
        <p:nvPicPr>
          <p:cNvPr descr="A screenshot of a cell phone&#10;&#10;Description automatically generated" id="124" name="Google Shape;124;p20"/>
          <p:cNvPicPr preferRelativeResize="0"/>
          <p:nvPr/>
        </p:nvPicPr>
        <p:blipFill rotWithShape="1">
          <a:blip r:embed="rId7">
            <a:alphaModFix/>
          </a:blip>
          <a:srcRect b="0" l="0" r="0" t="0"/>
          <a:stretch/>
        </p:blipFill>
        <p:spPr>
          <a:xfrm>
            <a:off x="458543" y="3038607"/>
            <a:ext cx="1879924" cy="1421798"/>
          </a:xfrm>
          <a:prstGeom prst="rect">
            <a:avLst/>
          </a:prstGeom>
          <a:noFill/>
          <a:ln>
            <a:noFill/>
          </a:ln>
        </p:spPr>
      </p:pic>
      <p:pic>
        <p:nvPicPr>
          <p:cNvPr descr="A picture containing table&#10;&#10;Description automatically generated" id="125" name="Google Shape;125;p20"/>
          <p:cNvPicPr preferRelativeResize="0"/>
          <p:nvPr/>
        </p:nvPicPr>
        <p:blipFill rotWithShape="1">
          <a:blip r:embed="rId8">
            <a:alphaModFix/>
          </a:blip>
          <a:srcRect b="0" l="0" r="0" t="0"/>
          <a:stretch/>
        </p:blipFill>
        <p:spPr>
          <a:xfrm>
            <a:off x="2579188" y="3045700"/>
            <a:ext cx="1879800" cy="1407600"/>
          </a:xfrm>
          <a:prstGeom prst="rect">
            <a:avLst/>
          </a:prstGeom>
          <a:noFill/>
          <a:ln>
            <a:noFill/>
          </a:ln>
        </p:spPr>
      </p:pic>
      <p:pic>
        <p:nvPicPr>
          <p:cNvPr descr="A picture containing drawing, table&#10;&#10;Description automatically generated" id="126" name="Google Shape;126;p20"/>
          <p:cNvPicPr preferRelativeResize="0"/>
          <p:nvPr/>
        </p:nvPicPr>
        <p:blipFill rotWithShape="1">
          <a:blip r:embed="rId9">
            <a:alphaModFix/>
          </a:blip>
          <a:srcRect b="0" l="0" r="0" t="0"/>
          <a:stretch/>
        </p:blipFill>
        <p:spPr>
          <a:xfrm>
            <a:off x="4667595" y="3026012"/>
            <a:ext cx="2080715" cy="1446974"/>
          </a:xfrm>
          <a:prstGeom prst="rect">
            <a:avLst/>
          </a:prstGeom>
          <a:noFill/>
          <a:ln>
            <a:noFill/>
          </a:ln>
        </p:spPr>
      </p:pic>
      <p:pic>
        <p:nvPicPr>
          <p:cNvPr descr="A picture containing table&#10;&#10;Description automatically generated" id="127" name="Google Shape;127;p20"/>
          <p:cNvPicPr preferRelativeResize="0"/>
          <p:nvPr/>
        </p:nvPicPr>
        <p:blipFill rotWithShape="1">
          <a:blip r:embed="rId10">
            <a:alphaModFix/>
          </a:blip>
          <a:srcRect b="0" l="0" r="0" t="-3530"/>
          <a:stretch/>
        </p:blipFill>
        <p:spPr>
          <a:xfrm>
            <a:off x="6956900" y="2993325"/>
            <a:ext cx="1678411" cy="145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204875" y="62450"/>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Math Task Examples</a:t>
            </a:r>
            <a:endParaRPr/>
          </a:p>
        </p:txBody>
      </p:sp>
      <p:pic>
        <p:nvPicPr>
          <p:cNvPr id="133" name="Google Shape;133;p21"/>
          <p:cNvPicPr preferRelativeResize="0"/>
          <p:nvPr/>
        </p:nvPicPr>
        <p:blipFill rotWithShape="1">
          <a:blip r:embed="rId3">
            <a:alphaModFix/>
          </a:blip>
          <a:srcRect b="0" l="0" r="0" t="0"/>
          <a:stretch/>
        </p:blipFill>
        <p:spPr>
          <a:xfrm>
            <a:off x="5938050" y="62449"/>
            <a:ext cx="2650975" cy="1988224"/>
          </a:xfrm>
          <a:prstGeom prst="rect">
            <a:avLst/>
          </a:prstGeom>
          <a:noFill/>
          <a:ln>
            <a:noFill/>
          </a:ln>
        </p:spPr>
      </p:pic>
      <p:pic>
        <p:nvPicPr>
          <p:cNvPr id="134" name="Google Shape;134;p21"/>
          <p:cNvPicPr preferRelativeResize="0"/>
          <p:nvPr/>
        </p:nvPicPr>
        <p:blipFill rotWithShape="1">
          <a:blip r:embed="rId4">
            <a:alphaModFix/>
          </a:blip>
          <a:srcRect b="0" l="0" r="0" t="0"/>
          <a:stretch/>
        </p:blipFill>
        <p:spPr>
          <a:xfrm>
            <a:off x="5374500" y="1973475"/>
            <a:ext cx="2377500" cy="3170025"/>
          </a:xfrm>
          <a:prstGeom prst="rect">
            <a:avLst/>
          </a:prstGeom>
          <a:noFill/>
          <a:ln>
            <a:noFill/>
          </a:ln>
        </p:spPr>
      </p:pic>
      <p:pic>
        <p:nvPicPr>
          <p:cNvPr id="135" name="Google Shape;135;p21"/>
          <p:cNvPicPr preferRelativeResize="0"/>
          <p:nvPr/>
        </p:nvPicPr>
        <p:blipFill rotWithShape="1">
          <a:blip r:embed="rId5">
            <a:alphaModFix/>
          </a:blip>
          <a:srcRect b="0" l="0" r="0" t="0"/>
          <a:stretch/>
        </p:blipFill>
        <p:spPr>
          <a:xfrm>
            <a:off x="204875" y="1049525"/>
            <a:ext cx="5224474" cy="37510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