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2" r:id="rId4"/>
    <p:sldId id="263" r:id="rId5"/>
    <p:sldId id="260" r:id="rId6"/>
    <p:sldId id="265" r:id="rId7"/>
    <p:sldId id="266" r:id="rId8"/>
    <p:sldId id="257" r:id="rId9"/>
    <p:sldId id="268" r:id="rId10"/>
    <p:sldId id="273" r:id="rId11"/>
    <p:sldId id="269" r:id="rId12"/>
    <p:sldId id="270" r:id="rId13"/>
    <p:sldId id="271" r:id="rId14"/>
    <p:sldId id="259" r:id="rId15"/>
    <p:sldId id="272"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33"/>
  </p:normalViewPr>
  <p:slideViewPr>
    <p:cSldViewPr snapToGrid="0">
      <p:cViewPr varScale="1">
        <p:scale>
          <a:sx n="111" d="100"/>
          <a:sy n="111" d="100"/>
        </p:scale>
        <p:origin x="632"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F2CD9-53B6-9E6C-8856-503173836B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AC39F2-1FBE-83FF-35DF-4774912E6F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F765A1-F1D6-9ED9-712C-6E58D7AA1A4E}"/>
              </a:ext>
            </a:extLst>
          </p:cNvPr>
          <p:cNvSpPr>
            <a:spLocks noGrp="1"/>
          </p:cNvSpPr>
          <p:nvPr>
            <p:ph type="dt" sz="half" idx="10"/>
          </p:nvPr>
        </p:nvSpPr>
        <p:spPr/>
        <p:txBody>
          <a:bodyPr/>
          <a:lstStyle/>
          <a:p>
            <a:fld id="{506301F1-542D-8745-960B-8DEACFBAB944}" type="datetimeFigureOut">
              <a:rPr lang="en-US" smtClean="0"/>
              <a:t>2/22/24</a:t>
            </a:fld>
            <a:endParaRPr lang="en-US"/>
          </a:p>
        </p:txBody>
      </p:sp>
      <p:sp>
        <p:nvSpPr>
          <p:cNvPr id="5" name="Footer Placeholder 4">
            <a:extLst>
              <a:ext uri="{FF2B5EF4-FFF2-40B4-BE49-F238E27FC236}">
                <a16:creationId xmlns:a16="http://schemas.microsoft.com/office/drawing/2014/main" id="{C3B665D1-37BF-9E3D-C574-A3B8112961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AA279-DF83-848D-1892-A93B88D8305E}"/>
              </a:ext>
            </a:extLst>
          </p:cNvPr>
          <p:cNvSpPr>
            <a:spLocks noGrp="1"/>
          </p:cNvSpPr>
          <p:nvPr>
            <p:ph type="sldNum" sz="quarter" idx="12"/>
          </p:nvPr>
        </p:nvSpPr>
        <p:spPr/>
        <p:txBody>
          <a:bodyPr/>
          <a:lstStyle/>
          <a:p>
            <a:fld id="{817FD4A3-58DC-DD4E-8AC2-BFDC50DC64A1}" type="slidenum">
              <a:rPr lang="en-US" smtClean="0"/>
              <a:t>‹#›</a:t>
            </a:fld>
            <a:endParaRPr lang="en-US"/>
          </a:p>
        </p:txBody>
      </p:sp>
    </p:spTree>
    <p:extLst>
      <p:ext uri="{BB962C8B-B14F-4D97-AF65-F5344CB8AC3E}">
        <p14:creationId xmlns:p14="http://schemas.microsoft.com/office/powerpoint/2010/main" val="2352016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7FAB2-171D-268D-23AF-F0CDD52B87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7C7490-7EC0-BA31-EDDB-E3BBFD49AD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C3EE57-4008-C43F-FAB7-741202C37959}"/>
              </a:ext>
            </a:extLst>
          </p:cNvPr>
          <p:cNvSpPr>
            <a:spLocks noGrp="1"/>
          </p:cNvSpPr>
          <p:nvPr>
            <p:ph type="dt" sz="half" idx="10"/>
          </p:nvPr>
        </p:nvSpPr>
        <p:spPr/>
        <p:txBody>
          <a:bodyPr/>
          <a:lstStyle/>
          <a:p>
            <a:fld id="{506301F1-542D-8745-960B-8DEACFBAB944}" type="datetimeFigureOut">
              <a:rPr lang="en-US" smtClean="0"/>
              <a:t>2/22/24</a:t>
            </a:fld>
            <a:endParaRPr lang="en-US"/>
          </a:p>
        </p:txBody>
      </p:sp>
      <p:sp>
        <p:nvSpPr>
          <p:cNvPr id="5" name="Footer Placeholder 4">
            <a:extLst>
              <a:ext uri="{FF2B5EF4-FFF2-40B4-BE49-F238E27FC236}">
                <a16:creationId xmlns:a16="http://schemas.microsoft.com/office/drawing/2014/main" id="{805F099D-9CC6-5D45-D989-336DD4BD63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580223-4F7D-FEDC-89F3-357EB56790A1}"/>
              </a:ext>
            </a:extLst>
          </p:cNvPr>
          <p:cNvSpPr>
            <a:spLocks noGrp="1"/>
          </p:cNvSpPr>
          <p:nvPr>
            <p:ph type="sldNum" sz="quarter" idx="12"/>
          </p:nvPr>
        </p:nvSpPr>
        <p:spPr/>
        <p:txBody>
          <a:bodyPr/>
          <a:lstStyle/>
          <a:p>
            <a:fld id="{817FD4A3-58DC-DD4E-8AC2-BFDC50DC64A1}" type="slidenum">
              <a:rPr lang="en-US" smtClean="0"/>
              <a:t>‹#›</a:t>
            </a:fld>
            <a:endParaRPr lang="en-US"/>
          </a:p>
        </p:txBody>
      </p:sp>
    </p:spTree>
    <p:extLst>
      <p:ext uri="{BB962C8B-B14F-4D97-AF65-F5344CB8AC3E}">
        <p14:creationId xmlns:p14="http://schemas.microsoft.com/office/powerpoint/2010/main" val="393448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A79A4A-FCBF-2A99-9D7C-DAA76D72BF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DA60F0-0FE6-5455-6642-6CD896DDA1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DF7C9-8817-41CF-CE56-D34E63385BAE}"/>
              </a:ext>
            </a:extLst>
          </p:cNvPr>
          <p:cNvSpPr>
            <a:spLocks noGrp="1"/>
          </p:cNvSpPr>
          <p:nvPr>
            <p:ph type="dt" sz="half" idx="10"/>
          </p:nvPr>
        </p:nvSpPr>
        <p:spPr/>
        <p:txBody>
          <a:bodyPr/>
          <a:lstStyle/>
          <a:p>
            <a:fld id="{506301F1-542D-8745-960B-8DEACFBAB944}" type="datetimeFigureOut">
              <a:rPr lang="en-US" smtClean="0"/>
              <a:t>2/22/24</a:t>
            </a:fld>
            <a:endParaRPr lang="en-US"/>
          </a:p>
        </p:txBody>
      </p:sp>
      <p:sp>
        <p:nvSpPr>
          <p:cNvPr id="5" name="Footer Placeholder 4">
            <a:extLst>
              <a:ext uri="{FF2B5EF4-FFF2-40B4-BE49-F238E27FC236}">
                <a16:creationId xmlns:a16="http://schemas.microsoft.com/office/drawing/2014/main" id="{816AC96B-49E9-28B3-879F-88F88AC5A9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1654B9-4A80-FDC3-9B59-80624AB127A0}"/>
              </a:ext>
            </a:extLst>
          </p:cNvPr>
          <p:cNvSpPr>
            <a:spLocks noGrp="1"/>
          </p:cNvSpPr>
          <p:nvPr>
            <p:ph type="sldNum" sz="quarter" idx="12"/>
          </p:nvPr>
        </p:nvSpPr>
        <p:spPr/>
        <p:txBody>
          <a:bodyPr/>
          <a:lstStyle/>
          <a:p>
            <a:fld id="{817FD4A3-58DC-DD4E-8AC2-BFDC50DC64A1}" type="slidenum">
              <a:rPr lang="en-US" smtClean="0"/>
              <a:t>‹#›</a:t>
            </a:fld>
            <a:endParaRPr lang="en-US"/>
          </a:p>
        </p:txBody>
      </p:sp>
    </p:spTree>
    <p:extLst>
      <p:ext uri="{BB962C8B-B14F-4D97-AF65-F5344CB8AC3E}">
        <p14:creationId xmlns:p14="http://schemas.microsoft.com/office/powerpoint/2010/main" val="3608650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790FC-3B62-1378-6E81-68E30B988E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137BD-4A12-E5A1-2E35-7365216CD7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A7F14-2CCF-986B-F5CD-015B4AF35B46}"/>
              </a:ext>
            </a:extLst>
          </p:cNvPr>
          <p:cNvSpPr>
            <a:spLocks noGrp="1"/>
          </p:cNvSpPr>
          <p:nvPr>
            <p:ph type="dt" sz="half" idx="10"/>
          </p:nvPr>
        </p:nvSpPr>
        <p:spPr/>
        <p:txBody>
          <a:bodyPr/>
          <a:lstStyle/>
          <a:p>
            <a:fld id="{506301F1-542D-8745-960B-8DEACFBAB944}" type="datetimeFigureOut">
              <a:rPr lang="en-US" smtClean="0"/>
              <a:t>2/22/24</a:t>
            </a:fld>
            <a:endParaRPr lang="en-US"/>
          </a:p>
        </p:txBody>
      </p:sp>
      <p:sp>
        <p:nvSpPr>
          <p:cNvPr id="5" name="Footer Placeholder 4">
            <a:extLst>
              <a:ext uri="{FF2B5EF4-FFF2-40B4-BE49-F238E27FC236}">
                <a16:creationId xmlns:a16="http://schemas.microsoft.com/office/drawing/2014/main" id="{73A56ED8-B85E-A89A-CB74-72678B9E54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55FB78-5A08-3419-5D5A-BF7F61956C91}"/>
              </a:ext>
            </a:extLst>
          </p:cNvPr>
          <p:cNvSpPr>
            <a:spLocks noGrp="1"/>
          </p:cNvSpPr>
          <p:nvPr>
            <p:ph type="sldNum" sz="quarter" idx="12"/>
          </p:nvPr>
        </p:nvSpPr>
        <p:spPr/>
        <p:txBody>
          <a:bodyPr/>
          <a:lstStyle/>
          <a:p>
            <a:fld id="{817FD4A3-58DC-DD4E-8AC2-BFDC50DC64A1}" type="slidenum">
              <a:rPr lang="en-US" smtClean="0"/>
              <a:t>‹#›</a:t>
            </a:fld>
            <a:endParaRPr lang="en-US"/>
          </a:p>
        </p:txBody>
      </p:sp>
    </p:spTree>
    <p:extLst>
      <p:ext uri="{BB962C8B-B14F-4D97-AF65-F5344CB8AC3E}">
        <p14:creationId xmlns:p14="http://schemas.microsoft.com/office/powerpoint/2010/main" val="2392855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51685-B74E-8A0C-28E7-F2A8A579E9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A403C9-7CE7-9983-165D-D06D5C5BE2D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4A2A8E-EDE3-B442-41A9-8E8845388EBB}"/>
              </a:ext>
            </a:extLst>
          </p:cNvPr>
          <p:cNvSpPr>
            <a:spLocks noGrp="1"/>
          </p:cNvSpPr>
          <p:nvPr>
            <p:ph type="dt" sz="half" idx="10"/>
          </p:nvPr>
        </p:nvSpPr>
        <p:spPr/>
        <p:txBody>
          <a:bodyPr/>
          <a:lstStyle/>
          <a:p>
            <a:fld id="{506301F1-542D-8745-960B-8DEACFBAB944}" type="datetimeFigureOut">
              <a:rPr lang="en-US" smtClean="0"/>
              <a:t>2/22/24</a:t>
            </a:fld>
            <a:endParaRPr lang="en-US"/>
          </a:p>
        </p:txBody>
      </p:sp>
      <p:sp>
        <p:nvSpPr>
          <p:cNvPr id="5" name="Footer Placeholder 4">
            <a:extLst>
              <a:ext uri="{FF2B5EF4-FFF2-40B4-BE49-F238E27FC236}">
                <a16:creationId xmlns:a16="http://schemas.microsoft.com/office/drawing/2014/main" id="{98F60C2B-D4BA-6C99-A2A8-63BCC05D29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A5AD9A-CFD1-5C9F-F7BD-1314D9244EF5}"/>
              </a:ext>
            </a:extLst>
          </p:cNvPr>
          <p:cNvSpPr>
            <a:spLocks noGrp="1"/>
          </p:cNvSpPr>
          <p:nvPr>
            <p:ph type="sldNum" sz="quarter" idx="12"/>
          </p:nvPr>
        </p:nvSpPr>
        <p:spPr/>
        <p:txBody>
          <a:bodyPr/>
          <a:lstStyle/>
          <a:p>
            <a:fld id="{817FD4A3-58DC-DD4E-8AC2-BFDC50DC64A1}" type="slidenum">
              <a:rPr lang="en-US" smtClean="0"/>
              <a:t>‹#›</a:t>
            </a:fld>
            <a:endParaRPr lang="en-US"/>
          </a:p>
        </p:txBody>
      </p:sp>
    </p:spTree>
    <p:extLst>
      <p:ext uri="{BB962C8B-B14F-4D97-AF65-F5344CB8AC3E}">
        <p14:creationId xmlns:p14="http://schemas.microsoft.com/office/powerpoint/2010/main" val="1327129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48234-F424-DDB1-B6CD-322E28B462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6510CD-25AD-8D4F-7C80-EFB9FDD56D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7ED111-3162-0F0E-A9AB-62E6BFC023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467600-751A-1E2D-F084-416CBCAB982B}"/>
              </a:ext>
            </a:extLst>
          </p:cNvPr>
          <p:cNvSpPr>
            <a:spLocks noGrp="1"/>
          </p:cNvSpPr>
          <p:nvPr>
            <p:ph type="dt" sz="half" idx="10"/>
          </p:nvPr>
        </p:nvSpPr>
        <p:spPr/>
        <p:txBody>
          <a:bodyPr/>
          <a:lstStyle/>
          <a:p>
            <a:fld id="{506301F1-542D-8745-960B-8DEACFBAB944}" type="datetimeFigureOut">
              <a:rPr lang="en-US" smtClean="0"/>
              <a:t>2/22/24</a:t>
            </a:fld>
            <a:endParaRPr lang="en-US"/>
          </a:p>
        </p:txBody>
      </p:sp>
      <p:sp>
        <p:nvSpPr>
          <p:cNvPr id="6" name="Footer Placeholder 5">
            <a:extLst>
              <a:ext uri="{FF2B5EF4-FFF2-40B4-BE49-F238E27FC236}">
                <a16:creationId xmlns:a16="http://schemas.microsoft.com/office/drawing/2014/main" id="{25553D26-203F-8283-3FEA-79F95D6C73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51F2B2-4975-4300-2C97-FD0AFDFC2F9C}"/>
              </a:ext>
            </a:extLst>
          </p:cNvPr>
          <p:cNvSpPr>
            <a:spLocks noGrp="1"/>
          </p:cNvSpPr>
          <p:nvPr>
            <p:ph type="sldNum" sz="quarter" idx="12"/>
          </p:nvPr>
        </p:nvSpPr>
        <p:spPr/>
        <p:txBody>
          <a:bodyPr/>
          <a:lstStyle/>
          <a:p>
            <a:fld id="{817FD4A3-58DC-DD4E-8AC2-BFDC50DC64A1}" type="slidenum">
              <a:rPr lang="en-US" smtClean="0"/>
              <a:t>‹#›</a:t>
            </a:fld>
            <a:endParaRPr lang="en-US"/>
          </a:p>
        </p:txBody>
      </p:sp>
    </p:spTree>
    <p:extLst>
      <p:ext uri="{BB962C8B-B14F-4D97-AF65-F5344CB8AC3E}">
        <p14:creationId xmlns:p14="http://schemas.microsoft.com/office/powerpoint/2010/main" val="1554827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66905-E48A-F2B7-CD19-03E8EDE005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2F98C2-7EBD-E8D0-018A-6B355009B8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97EF68-8D06-A7A5-DEF3-88212F6285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8C0376-7E6E-1D3D-5F85-C4DCD6E2A9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32ADDF-3E65-EDC6-641F-D36EA5FFB3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512CB5-2F30-8FF6-53FD-5B440D51100A}"/>
              </a:ext>
            </a:extLst>
          </p:cNvPr>
          <p:cNvSpPr>
            <a:spLocks noGrp="1"/>
          </p:cNvSpPr>
          <p:nvPr>
            <p:ph type="dt" sz="half" idx="10"/>
          </p:nvPr>
        </p:nvSpPr>
        <p:spPr/>
        <p:txBody>
          <a:bodyPr/>
          <a:lstStyle/>
          <a:p>
            <a:fld id="{506301F1-542D-8745-960B-8DEACFBAB944}" type="datetimeFigureOut">
              <a:rPr lang="en-US" smtClean="0"/>
              <a:t>2/22/24</a:t>
            </a:fld>
            <a:endParaRPr lang="en-US"/>
          </a:p>
        </p:txBody>
      </p:sp>
      <p:sp>
        <p:nvSpPr>
          <p:cNvPr id="8" name="Footer Placeholder 7">
            <a:extLst>
              <a:ext uri="{FF2B5EF4-FFF2-40B4-BE49-F238E27FC236}">
                <a16:creationId xmlns:a16="http://schemas.microsoft.com/office/drawing/2014/main" id="{B8492AB7-0447-C6DF-8F9E-9572B2EB21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32E507-F337-1F04-4C13-98861DF9B5C1}"/>
              </a:ext>
            </a:extLst>
          </p:cNvPr>
          <p:cNvSpPr>
            <a:spLocks noGrp="1"/>
          </p:cNvSpPr>
          <p:nvPr>
            <p:ph type="sldNum" sz="quarter" idx="12"/>
          </p:nvPr>
        </p:nvSpPr>
        <p:spPr/>
        <p:txBody>
          <a:bodyPr/>
          <a:lstStyle/>
          <a:p>
            <a:fld id="{817FD4A3-58DC-DD4E-8AC2-BFDC50DC64A1}" type="slidenum">
              <a:rPr lang="en-US" smtClean="0"/>
              <a:t>‹#›</a:t>
            </a:fld>
            <a:endParaRPr lang="en-US"/>
          </a:p>
        </p:txBody>
      </p:sp>
    </p:spTree>
    <p:extLst>
      <p:ext uri="{BB962C8B-B14F-4D97-AF65-F5344CB8AC3E}">
        <p14:creationId xmlns:p14="http://schemas.microsoft.com/office/powerpoint/2010/main" val="413863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6E935-57D0-9F47-54E9-EB267A1889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0BE332-5C50-104E-130D-1D509F514784}"/>
              </a:ext>
            </a:extLst>
          </p:cNvPr>
          <p:cNvSpPr>
            <a:spLocks noGrp="1"/>
          </p:cNvSpPr>
          <p:nvPr>
            <p:ph type="dt" sz="half" idx="10"/>
          </p:nvPr>
        </p:nvSpPr>
        <p:spPr/>
        <p:txBody>
          <a:bodyPr/>
          <a:lstStyle/>
          <a:p>
            <a:fld id="{506301F1-542D-8745-960B-8DEACFBAB944}" type="datetimeFigureOut">
              <a:rPr lang="en-US" smtClean="0"/>
              <a:t>2/22/24</a:t>
            </a:fld>
            <a:endParaRPr lang="en-US"/>
          </a:p>
        </p:txBody>
      </p:sp>
      <p:sp>
        <p:nvSpPr>
          <p:cNvPr id="4" name="Footer Placeholder 3">
            <a:extLst>
              <a:ext uri="{FF2B5EF4-FFF2-40B4-BE49-F238E27FC236}">
                <a16:creationId xmlns:a16="http://schemas.microsoft.com/office/drawing/2014/main" id="{C977E5C2-ABBC-4094-EA0F-E1C3D55241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BB9940-E262-69E4-06C9-50829ECC5FD3}"/>
              </a:ext>
            </a:extLst>
          </p:cNvPr>
          <p:cNvSpPr>
            <a:spLocks noGrp="1"/>
          </p:cNvSpPr>
          <p:nvPr>
            <p:ph type="sldNum" sz="quarter" idx="12"/>
          </p:nvPr>
        </p:nvSpPr>
        <p:spPr/>
        <p:txBody>
          <a:bodyPr/>
          <a:lstStyle/>
          <a:p>
            <a:fld id="{817FD4A3-58DC-DD4E-8AC2-BFDC50DC64A1}" type="slidenum">
              <a:rPr lang="en-US" smtClean="0"/>
              <a:t>‹#›</a:t>
            </a:fld>
            <a:endParaRPr lang="en-US"/>
          </a:p>
        </p:txBody>
      </p:sp>
    </p:spTree>
    <p:extLst>
      <p:ext uri="{BB962C8B-B14F-4D97-AF65-F5344CB8AC3E}">
        <p14:creationId xmlns:p14="http://schemas.microsoft.com/office/powerpoint/2010/main" val="302946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7C9B13-D6E0-BDA9-B746-0F960759AA4C}"/>
              </a:ext>
            </a:extLst>
          </p:cNvPr>
          <p:cNvSpPr>
            <a:spLocks noGrp="1"/>
          </p:cNvSpPr>
          <p:nvPr>
            <p:ph type="dt" sz="half" idx="10"/>
          </p:nvPr>
        </p:nvSpPr>
        <p:spPr/>
        <p:txBody>
          <a:bodyPr/>
          <a:lstStyle/>
          <a:p>
            <a:fld id="{506301F1-542D-8745-960B-8DEACFBAB944}" type="datetimeFigureOut">
              <a:rPr lang="en-US" smtClean="0"/>
              <a:t>2/22/24</a:t>
            </a:fld>
            <a:endParaRPr lang="en-US"/>
          </a:p>
        </p:txBody>
      </p:sp>
      <p:sp>
        <p:nvSpPr>
          <p:cNvPr id="3" name="Footer Placeholder 2">
            <a:extLst>
              <a:ext uri="{FF2B5EF4-FFF2-40B4-BE49-F238E27FC236}">
                <a16:creationId xmlns:a16="http://schemas.microsoft.com/office/drawing/2014/main" id="{38BC0250-B91D-B4EF-7B20-5EF6C31474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CE7AB7-4033-A274-3C09-A0578926B1D1}"/>
              </a:ext>
            </a:extLst>
          </p:cNvPr>
          <p:cNvSpPr>
            <a:spLocks noGrp="1"/>
          </p:cNvSpPr>
          <p:nvPr>
            <p:ph type="sldNum" sz="quarter" idx="12"/>
          </p:nvPr>
        </p:nvSpPr>
        <p:spPr/>
        <p:txBody>
          <a:bodyPr/>
          <a:lstStyle/>
          <a:p>
            <a:fld id="{817FD4A3-58DC-DD4E-8AC2-BFDC50DC64A1}" type="slidenum">
              <a:rPr lang="en-US" smtClean="0"/>
              <a:t>‹#›</a:t>
            </a:fld>
            <a:endParaRPr lang="en-US"/>
          </a:p>
        </p:txBody>
      </p:sp>
    </p:spTree>
    <p:extLst>
      <p:ext uri="{BB962C8B-B14F-4D97-AF65-F5344CB8AC3E}">
        <p14:creationId xmlns:p14="http://schemas.microsoft.com/office/powerpoint/2010/main" val="221249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B7938-753D-6308-B8DD-C3108B9323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A26935-FF6F-D5C4-01D3-592EEF67F5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5F8A21-A140-38D6-C028-99FBD8AAF6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AC0454-C6D0-FE8D-D7D5-6770C08E695C}"/>
              </a:ext>
            </a:extLst>
          </p:cNvPr>
          <p:cNvSpPr>
            <a:spLocks noGrp="1"/>
          </p:cNvSpPr>
          <p:nvPr>
            <p:ph type="dt" sz="half" idx="10"/>
          </p:nvPr>
        </p:nvSpPr>
        <p:spPr/>
        <p:txBody>
          <a:bodyPr/>
          <a:lstStyle/>
          <a:p>
            <a:fld id="{506301F1-542D-8745-960B-8DEACFBAB944}" type="datetimeFigureOut">
              <a:rPr lang="en-US" smtClean="0"/>
              <a:t>2/22/24</a:t>
            </a:fld>
            <a:endParaRPr lang="en-US"/>
          </a:p>
        </p:txBody>
      </p:sp>
      <p:sp>
        <p:nvSpPr>
          <p:cNvPr id="6" name="Footer Placeholder 5">
            <a:extLst>
              <a:ext uri="{FF2B5EF4-FFF2-40B4-BE49-F238E27FC236}">
                <a16:creationId xmlns:a16="http://schemas.microsoft.com/office/drawing/2014/main" id="{FFE15A4D-0463-9368-D442-241625615A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5159C3-8D40-4FED-ADFF-D26302C57791}"/>
              </a:ext>
            </a:extLst>
          </p:cNvPr>
          <p:cNvSpPr>
            <a:spLocks noGrp="1"/>
          </p:cNvSpPr>
          <p:nvPr>
            <p:ph type="sldNum" sz="quarter" idx="12"/>
          </p:nvPr>
        </p:nvSpPr>
        <p:spPr/>
        <p:txBody>
          <a:bodyPr/>
          <a:lstStyle/>
          <a:p>
            <a:fld id="{817FD4A3-58DC-DD4E-8AC2-BFDC50DC64A1}" type="slidenum">
              <a:rPr lang="en-US" smtClean="0"/>
              <a:t>‹#›</a:t>
            </a:fld>
            <a:endParaRPr lang="en-US"/>
          </a:p>
        </p:txBody>
      </p:sp>
    </p:spTree>
    <p:extLst>
      <p:ext uri="{BB962C8B-B14F-4D97-AF65-F5344CB8AC3E}">
        <p14:creationId xmlns:p14="http://schemas.microsoft.com/office/powerpoint/2010/main" val="4186353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A9D49-57CB-98B0-2FBA-2448DB7227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A1515D-30B1-42DB-ECDE-D1B1EA7915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B81C92-28DB-C8D8-B38A-859E2CD8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FECE9-4BD0-3486-B760-DDC76865BBC2}"/>
              </a:ext>
            </a:extLst>
          </p:cNvPr>
          <p:cNvSpPr>
            <a:spLocks noGrp="1"/>
          </p:cNvSpPr>
          <p:nvPr>
            <p:ph type="dt" sz="half" idx="10"/>
          </p:nvPr>
        </p:nvSpPr>
        <p:spPr/>
        <p:txBody>
          <a:bodyPr/>
          <a:lstStyle/>
          <a:p>
            <a:fld id="{506301F1-542D-8745-960B-8DEACFBAB944}" type="datetimeFigureOut">
              <a:rPr lang="en-US" smtClean="0"/>
              <a:t>2/22/24</a:t>
            </a:fld>
            <a:endParaRPr lang="en-US"/>
          </a:p>
        </p:txBody>
      </p:sp>
      <p:sp>
        <p:nvSpPr>
          <p:cNvPr id="6" name="Footer Placeholder 5">
            <a:extLst>
              <a:ext uri="{FF2B5EF4-FFF2-40B4-BE49-F238E27FC236}">
                <a16:creationId xmlns:a16="http://schemas.microsoft.com/office/drawing/2014/main" id="{B9269F32-1FBC-20B8-62E2-2931AE1B7A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956894-9237-297A-BF5E-5760DC34FAB6}"/>
              </a:ext>
            </a:extLst>
          </p:cNvPr>
          <p:cNvSpPr>
            <a:spLocks noGrp="1"/>
          </p:cNvSpPr>
          <p:nvPr>
            <p:ph type="sldNum" sz="quarter" idx="12"/>
          </p:nvPr>
        </p:nvSpPr>
        <p:spPr/>
        <p:txBody>
          <a:bodyPr/>
          <a:lstStyle/>
          <a:p>
            <a:fld id="{817FD4A3-58DC-DD4E-8AC2-BFDC50DC64A1}" type="slidenum">
              <a:rPr lang="en-US" smtClean="0"/>
              <a:t>‹#›</a:t>
            </a:fld>
            <a:endParaRPr lang="en-US"/>
          </a:p>
        </p:txBody>
      </p:sp>
    </p:spTree>
    <p:extLst>
      <p:ext uri="{BB962C8B-B14F-4D97-AF65-F5344CB8AC3E}">
        <p14:creationId xmlns:p14="http://schemas.microsoft.com/office/powerpoint/2010/main" val="290193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D973FA-F6DF-DE7B-485F-0FA74EEE1E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CDC30A-C2A4-A5F7-EE3E-929A7A709F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C2B6D4-AEBF-897A-92C7-2730108C7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06301F1-542D-8745-960B-8DEACFBAB944}" type="datetimeFigureOut">
              <a:rPr lang="en-US" smtClean="0"/>
              <a:t>2/22/24</a:t>
            </a:fld>
            <a:endParaRPr lang="en-US"/>
          </a:p>
        </p:txBody>
      </p:sp>
      <p:sp>
        <p:nvSpPr>
          <p:cNvPr id="5" name="Footer Placeholder 4">
            <a:extLst>
              <a:ext uri="{FF2B5EF4-FFF2-40B4-BE49-F238E27FC236}">
                <a16:creationId xmlns:a16="http://schemas.microsoft.com/office/drawing/2014/main" id="{22D1ED27-3DEA-1D03-1B0A-11FEB0D415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5E2FBEE-90CF-1BA0-EA0D-1627FE69D2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7FD4A3-58DC-DD4E-8AC2-BFDC50DC64A1}" type="slidenum">
              <a:rPr lang="en-US" smtClean="0"/>
              <a:t>‹#›</a:t>
            </a:fld>
            <a:endParaRPr lang="en-US"/>
          </a:p>
        </p:txBody>
      </p:sp>
    </p:spTree>
    <p:extLst>
      <p:ext uri="{BB962C8B-B14F-4D97-AF65-F5344CB8AC3E}">
        <p14:creationId xmlns:p14="http://schemas.microsoft.com/office/powerpoint/2010/main" val="1347549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FntCqlxPQ3c" TargetMode="Externa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40.png"/><Relationship Id="rId5" Type="http://schemas.openxmlformats.org/officeDocument/2006/relationships/image" Target="../media/image30.png"/><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ryan.fox@Belmont.edu" TargetMode="External"/><Relationship Id="rId2" Type="http://schemas.openxmlformats.org/officeDocument/2006/relationships/image" Target="../media/image14.png"/><Relationship Id="rId1" Type="http://schemas.openxmlformats.org/officeDocument/2006/relationships/slideLayout" Target="../slideLayouts/slideLayout8.xml"/><Relationship Id="rId4" Type="http://schemas.openxmlformats.org/officeDocument/2006/relationships/hyperlink" Target="http://bit.ly/ryanfoxmtmt2024"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youtube.com/clip/Ugkxei3kTKho80B9Rt4IuMYEupcGU769qPPU?si=tz7eMRoUhtdRCol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com/clip/Ugkxr2aw01YlSTbH264LhbLHdOaIq7UDWeys?si=WXAQEvcxym3J1m_L"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hyperlink" Target="https://youtube.com/clip/UgkxaPi7Dd9kgrKon2f54q3tl-PcfKx3iHPb?si=O9xoo0CmiJRlfLrV"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0.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urful boardgame">
            <a:extLst>
              <a:ext uri="{FF2B5EF4-FFF2-40B4-BE49-F238E27FC236}">
                <a16:creationId xmlns:a16="http://schemas.microsoft.com/office/drawing/2014/main" id="{D4F3A6A4-8C54-00B9-DDDD-EFA677EADBB2}"/>
              </a:ext>
            </a:extLst>
          </p:cNvPr>
          <p:cNvPicPr>
            <a:picLocks noChangeAspect="1"/>
          </p:cNvPicPr>
          <p:nvPr/>
        </p:nvPicPr>
        <p:blipFill rotWithShape="1">
          <a:blip r:embed="rId2">
            <a:alphaModFix amt="50000"/>
          </a:blip>
          <a:srcRect r="-1" b="15391"/>
          <a:stretch/>
        </p:blipFill>
        <p:spPr>
          <a:xfrm>
            <a:off x="20" y="10"/>
            <a:ext cx="12188930" cy="6857990"/>
          </a:xfrm>
          <a:prstGeom prst="rect">
            <a:avLst/>
          </a:prstGeom>
        </p:spPr>
      </p:pic>
      <p:sp>
        <p:nvSpPr>
          <p:cNvPr id="2" name="Title 1">
            <a:extLst>
              <a:ext uri="{FF2B5EF4-FFF2-40B4-BE49-F238E27FC236}">
                <a16:creationId xmlns:a16="http://schemas.microsoft.com/office/drawing/2014/main" id="{94AC940A-0C4B-3FB5-6D8D-5BEE3CC043FE}"/>
              </a:ext>
            </a:extLst>
          </p:cNvPr>
          <p:cNvSpPr>
            <a:spLocks noGrp="1"/>
          </p:cNvSpPr>
          <p:nvPr>
            <p:ph type="ctrTitle"/>
          </p:nvPr>
        </p:nvSpPr>
        <p:spPr>
          <a:xfrm>
            <a:off x="1524000" y="1122363"/>
            <a:ext cx="9144000" cy="3063240"/>
          </a:xfrm>
        </p:spPr>
        <p:txBody>
          <a:bodyPr>
            <a:normAutofit/>
          </a:bodyPr>
          <a:lstStyle/>
          <a:p>
            <a:r>
              <a:rPr lang="en-US" sz="6600" i="1">
                <a:solidFill>
                  <a:schemeClr val="bg1"/>
                </a:solidFill>
                <a:effectLst/>
                <a:latin typeface="Georgia" panose="02040502050405020303" pitchFamily="18" charset="0"/>
              </a:rPr>
              <a:t>3 Strikes, 3-ish Acts: A Probability Task </a:t>
            </a:r>
            <a:endParaRPr lang="en-US" sz="6600">
              <a:solidFill>
                <a:schemeClr val="bg1"/>
              </a:solidFill>
              <a:latin typeface="Georgia" panose="02040502050405020303" pitchFamily="18" charset="0"/>
            </a:endParaRPr>
          </a:p>
        </p:txBody>
      </p:sp>
      <p:sp>
        <p:nvSpPr>
          <p:cNvPr id="3" name="Subtitle 2">
            <a:extLst>
              <a:ext uri="{FF2B5EF4-FFF2-40B4-BE49-F238E27FC236}">
                <a16:creationId xmlns:a16="http://schemas.microsoft.com/office/drawing/2014/main" id="{F84563BB-DB15-8661-BF2C-4BAE24DCBC3E}"/>
              </a:ext>
            </a:extLst>
          </p:cNvPr>
          <p:cNvSpPr>
            <a:spLocks noGrp="1"/>
          </p:cNvSpPr>
          <p:nvPr>
            <p:ph type="subTitle" idx="1"/>
          </p:nvPr>
        </p:nvSpPr>
        <p:spPr>
          <a:xfrm>
            <a:off x="1527048" y="4599432"/>
            <a:ext cx="9144000" cy="1536192"/>
          </a:xfrm>
        </p:spPr>
        <p:txBody>
          <a:bodyPr>
            <a:normAutofit/>
          </a:bodyPr>
          <a:lstStyle/>
          <a:p>
            <a:r>
              <a:rPr lang="en-US">
                <a:solidFill>
                  <a:schemeClr val="bg1"/>
                </a:solidFill>
                <a:latin typeface="Georgia" panose="02040502050405020303" pitchFamily="18" charset="0"/>
              </a:rPr>
              <a:t>Ryan Fox</a:t>
            </a:r>
          </a:p>
          <a:p>
            <a:r>
              <a:rPr lang="en-US">
                <a:solidFill>
                  <a:schemeClr val="bg1"/>
                </a:solidFill>
                <a:latin typeface="Georgia" panose="02040502050405020303" pitchFamily="18" charset="0"/>
              </a:rPr>
              <a:t>Belmont University</a:t>
            </a:r>
          </a:p>
        </p:txBody>
      </p:sp>
      <p:sp>
        <p:nvSpPr>
          <p:cNvPr id="11"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chemeClr val="bg1">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7245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7C3B5-A901-319C-125D-63003E045AEF}"/>
              </a:ext>
            </a:extLst>
          </p:cNvPr>
          <p:cNvSpPr>
            <a:spLocks noGrp="1"/>
          </p:cNvSpPr>
          <p:nvPr>
            <p:ph type="title"/>
          </p:nvPr>
        </p:nvSpPr>
        <p:spPr/>
        <p:txBody>
          <a:bodyPr/>
          <a:lstStyle/>
          <a:p>
            <a:r>
              <a:rPr lang="en-US" dirty="0"/>
              <a:t>The Sequel</a:t>
            </a:r>
          </a:p>
        </p:txBody>
      </p:sp>
      <p:sp>
        <p:nvSpPr>
          <p:cNvPr id="3" name="Content Placeholder 2">
            <a:extLst>
              <a:ext uri="{FF2B5EF4-FFF2-40B4-BE49-F238E27FC236}">
                <a16:creationId xmlns:a16="http://schemas.microsoft.com/office/drawing/2014/main" id="{4670EA6C-7EA6-17CD-35A3-2F4CAE8F651E}"/>
              </a:ext>
            </a:extLst>
          </p:cNvPr>
          <p:cNvSpPr>
            <a:spLocks noGrp="1"/>
          </p:cNvSpPr>
          <p:nvPr>
            <p:ph idx="1"/>
          </p:nvPr>
        </p:nvSpPr>
        <p:spPr/>
        <p:txBody>
          <a:bodyPr/>
          <a:lstStyle/>
          <a:p>
            <a:r>
              <a:rPr lang="en-US" dirty="0"/>
              <a:t>Brenda’s car was $7,651 in 1982. How much would that be in 2024 dollars? How does it compare to the price of a car you by now? </a:t>
            </a:r>
          </a:p>
          <a:p>
            <a:r>
              <a:rPr lang="en-US" dirty="0"/>
              <a:t>Is playing </a:t>
            </a:r>
            <a:r>
              <a:rPr lang="en-US" i="1" dirty="0"/>
              <a:t>Three Strikes</a:t>
            </a:r>
            <a:r>
              <a:rPr lang="en-US" dirty="0"/>
              <a:t> now harder or easier than it was in 1982? Why or why not? </a:t>
            </a:r>
          </a:p>
        </p:txBody>
      </p:sp>
    </p:spTree>
    <p:extLst>
      <p:ext uri="{BB962C8B-B14F-4D97-AF65-F5344CB8AC3E}">
        <p14:creationId xmlns:p14="http://schemas.microsoft.com/office/powerpoint/2010/main" val="2724266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152AE0-A989-7A98-E51F-257CE7F543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C57F03-99D6-96F5-2FEE-DA2A77D8C647}"/>
              </a:ext>
            </a:extLst>
          </p:cNvPr>
          <p:cNvSpPr>
            <a:spLocks noGrp="1"/>
          </p:cNvSpPr>
          <p:nvPr>
            <p:ph type="title"/>
          </p:nvPr>
        </p:nvSpPr>
        <p:spPr/>
        <p:txBody>
          <a:bodyPr/>
          <a:lstStyle/>
          <a:p>
            <a:r>
              <a:rPr lang="en-US" dirty="0"/>
              <a:t>The Sequel </a:t>
            </a:r>
            <a:r>
              <a:rPr lang="en-US" dirty="0">
                <a:solidFill>
                  <a:srgbClr val="00B050"/>
                </a:solidFill>
              </a:rPr>
              <a:t>Answers</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F6FDFF2-C859-E0CD-14D8-0509269AF5A2}"/>
                  </a:ext>
                </a:extLst>
              </p:cNvPr>
              <p:cNvSpPr>
                <a:spLocks noGrp="1"/>
              </p:cNvSpPr>
              <p:nvPr>
                <p:ph idx="1"/>
              </p:nvPr>
            </p:nvSpPr>
            <p:spPr/>
            <p:txBody>
              <a:bodyPr/>
              <a:lstStyle/>
              <a:p>
                <a:r>
                  <a:rPr lang="en-US" dirty="0"/>
                  <a:t>Brenda’s car was $7,651 in 1982. How much would that be in 2024 dollars? How does it compare to the price of a car you by now? </a:t>
                </a:r>
                <a:r>
                  <a:rPr lang="en-US" dirty="0">
                    <a:solidFill>
                      <a:srgbClr val="00B050"/>
                    </a:solidFill>
                  </a:rPr>
                  <a:t>By using the Consumer Price Index, prices now are 3.08417 times the prices in 1982. So, </a:t>
                </a:r>
                <a14:m>
                  <m:oMath xmlns:m="http://schemas.openxmlformats.org/officeDocument/2006/math">
                    <m:r>
                      <a:rPr lang="en-US" b="0" i="0" smtClean="0">
                        <a:solidFill>
                          <a:srgbClr val="00B050"/>
                        </a:solidFill>
                        <a:latin typeface="Cambria Math" panose="02040503050406030204" pitchFamily="18" charset="0"/>
                      </a:rPr>
                      <m:t>$</m:t>
                    </m:r>
                    <m:r>
                      <a:rPr lang="en-US" b="0" i="1" smtClean="0">
                        <a:solidFill>
                          <a:srgbClr val="00B050"/>
                        </a:solidFill>
                        <a:latin typeface="Cambria Math" panose="02040503050406030204" pitchFamily="18" charset="0"/>
                      </a:rPr>
                      <m:t>7,651 </m:t>
                    </m:r>
                    <m:r>
                      <a:rPr lang="en-US" b="0" i="1" smtClean="0">
                        <a:solidFill>
                          <a:srgbClr val="00B050"/>
                        </a:solidFill>
                        <a:latin typeface="Cambria Math" panose="02040503050406030204" pitchFamily="18" charset="0"/>
                        <a:ea typeface="Cambria Math" panose="02040503050406030204" pitchFamily="18" charset="0"/>
                      </a:rPr>
                      <m:t>× 3.08417=$23,597</m:t>
                    </m:r>
                  </m:oMath>
                </a14:m>
                <a:r>
                  <a:rPr lang="en-US" dirty="0">
                    <a:solidFill>
                      <a:srgbClr val="00B050"/>
                    </a:solidFill>
                  </a:rPr>
                  <a:t>. Surprisingly, a Honda civic selling price is $23,950! </a:t>
                </a:r>
                <a:endParaRPr lang="en-US" dirty="0"/>
              </a:p>
              <a:p>
                <a:r>
                  <a:rPr lang="en-US" dirty="0"/>
                  <a:t>Is playing </a:t>
                </a:r>
                <a:r>
                  <a:rPr lang="en-US" i="1" dirty="0"/>
                  <a:t>Three Strikes</a:t>
                </a:r>
                <a:r>
                  <a:rPr lang="en-US" dirty="0"/>
                  <a:t> now harder or easier than it was in 1982? Why or why not? </a:t>
                </a:r>
                <a:r>
                  <a:rPr lang="en-US" dirty="0">
                    <a:solidFill>
                      <a:srgbClr val="00B050"/>
                    </a:solidFill>
                  </a:rPr>
                  <a:t>Probably harder. All car prices are in the tens of thousands of dollars. Therefore, there are five digits to get out of the bag and guess correctly. </a:t>
                </a:r>
                <a:endParaRPr lang="en-US" dirty="0"/>
              </a:p>
            </p:txBody>
          </p:sp>
        </mc:Choice>
        <mc:Fallback xmlns="">
          <p:sp>
            <p:nvSpPr>
              <p:cNvPr id="3" name="Content Placeholder 2">
                <a:extLst>
                  <a:ext uri="{FF2B5EF4-FFF2-40B4-BE49-F238E27FC236}">
                    <a16:creationId xmlns:a16="http://schemas.microsoft.com/office/drawing/2014/main" id="{5F6FDFF2-C859-E0CD-14D8-0509269AF5A2}"/>
                  </a:ext>
                </a:extLst>
              </p:cNvPr>
              <p:cNvSpPr>
                <a:spLocks noGrp="1" noRot="1" noChangeAspect="1" noMove="1" noResize="1" noEditPoints="1" noAdjustHandles="1" noChangeArrowheads="1" noChangeShapeType="1" noTextEdit="1"/>
              </p:cNvSpPr>
              <p:nvPr>
                <p:ph idx="1"/>
              </p:nvPr>
            </p:nvSpPr>
            <p:spPr>
              <a:blipFill>
                <a:blip r:embed="rId2"/>
                <a:stretch>
                  <a:fillRect l="-1086" t="-2326" r="-1689"/>
                </a:stretch>
              </a:blipFill>
            </p:spPr>
            <p:txBody>
              <a:bodyPr/>
              <a:lstStyle/>
              <a:p>
                <a:r>
                  <a:rPr lang="en-US">
                    <a:noFill/>
                  </a:rPr>
                  <a:t> </a:t>
                </a:r>
              </a:p>
            </p:txBody>
          </p:sp>
        </mc:Fallback>
      </mc:AlternateContent>
    </p:spTree>
    <p:extLst>
      <p:ext uri="{BB962C8B-B14F-4D97-AF65-F5344CB8AC3E}">
        <p14:creationId xmlns:p14="http://schemas.microsoft.com/office/powerpoint/2010/main" val="1451858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lourful boardgame">
            <a:extLst>
              <a:ext uri="{FF2B5EF4-FFF2-40B4-BE49-F238E27FC236}">
                <a16:creationId xmlns:a16="http://schemas.microsoft.com/office/drawing/2014/main" id="{07CE63D3-2FFB-7346-88BC-131E682960CE}"/>
              </a:ext>
            </a:extLst>
          </p:cNvPr>
          <p:cNvPicPr>
            <a:picLocks noChangeAspect="1"/>
          </p:cNvPicPr>
          <p:nvPr/>
        </p:nvPicPr>
        <p:blipFill rotWithShape="1">
          <a:blip r:embed="rId2"/>
          <a:srcRect b="15051"/>
          <a:stretch/>
        </p:blipFill>
        <p:spPr>
          <a:xfrm>
            <a:off x="20" y="-7619"/>
            <a:ext cx="12191979" cy="6887364"/>
          </a:xfrm>
          <a:prstGeom prst="rect">
            <a:avLst/>
          </a:prstGeom>
        </p:spPr>
      </p:pic>
      <p:sp>
        <p:nvSpPr>
          <p:cNvPr id="2" name="Title 1">
            <a:extLst>
              <a:ext uri="{FF2B5EF4-FFF2-40B4-BE49-F238E27FC236}">
                <a16:creationId xmlns:a16="http://schemas.microsoft.com/office/drawing/2014/main" id="{BA2F5B7B-4CA1-A924-7DE2-7A950BD5FE85}"/>
              </a:ext>
            </a:extLst>
          </p:cNvPr>
          <p:cNvSpPr>
            <a:spLocks noGrp="1"/>
          </p:cNvSpPr>
          <p:nvPr>
            <p:ph type="title"/>
          </p:nvPr>
        </p:nvSpPr>
        <p:spPr>
          <a:xfrm>
            <a:off x="859028" y="2155188"/>
            <a:ext cx="4160233" cy="2839273"/>
          </a:xfrm>
        </p:spPr>
        <p:txBody>
          <a:bodyPr vert="horz" lIns="91440" tIns="45720" rIns="91440" bIns="45720" rtlCol="0" anchor="b">
            <a:normAutofit/>
          </a:bodyPr>
          <a:lstStyle/>
          <a:p>
            <a:r>
              <a:rPr lang="en-US" sz="4000">
                <a:solidFill>
                  <a:srgbClr val="FFFFFF"/>
                </a:solidFill>
              </a:rPr>
              <a:t>Now…on the other hand…</a:t>
            </a:r>
          </a:p>
        </p:txBody>
      </p:sp>
      <p:sp>
        <p:nvSpPr>
          <p:cNvPr id="3" name="Text Placeholder 2">
            <a:extLst>
              <a:ext uri="{FF2B5EF4-FFF2-40B4-BE49-F238E27FC236}">
                <a16:creationId xmlns:a16="http://schemas.microsoft.com/office/drawing/2014/main" id="{685E24D7-DC1F-C0C5-BBCB-7C27A1CFBE3F}"/>
              </a:ext>
            </a:extLst>
          </p:cNvPr>
          <p:cNvSpPr>
            <a:spLocks noGrp="1"/>
          </p:cNvSpPr>
          <p:nvPr>
            <p:ph type="body" idx="1"/>
          </p:nvPr>
        </p:nvSpPr>
        <p:spPr>
          <a:xfrm>
            <a:off x="859028" y="5166367"/>
            <a:ext cx="4160233" cy="850998"/>
          </a:xfrm>
        </p:spPr>
        <p:txBody>
          <a:bodyPr vert="horz" lIns="91440" tIns="45720" rIns="91440" bIns="45720" rtlCol="0">
            <a:normAutofit/>
          </a:bodyPr>
          <a:lstStyle/>
          <a:p>
            <a:r>
              <a:rPr lang="en-US" sz="2000" dirty="0">
                <a:solidFill>
                  <a:schemeClr val="bg1"/>
                </a:solidFill>
                <a:hlinkClick r:id="rId3">
                  <a:extLst>
                    <a:ext uri="{A12FA001-AC4F-418D-AE19-62706E023703}">
                      <ahyp:hlinkClr xmlns:ahyp="http://schemas.microsoft.com/office/drawing/2018/hyperlinkcolor" val="tx"/>
                    </a:ext>
                  </a:extLst>
                </a:hlinkClick>
              </a:rPr>
              <a:t>A different 3 Strikes game</a:t>
            </a:r>
            <a:endParaRPr lang="en-US" sz="2000" dirty="0">
              <a:solidFill>
                <a:schemeClr val="bg1"/>
              </a:solidFill>
            </a:endParaRPr>
          </a:p>
        </p:txBody>
      </p:sp>
    </p:spTree>
    <p:extLst>
      <p:ext uri="{BB962C8B-B14F-4D97-AF65-F5344CB8AC3E}">
        <p14:creationId xmlns:p14="http://schemas.microsoft.com/office/powerpoint/2010/main" val="1382170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4DAF0-DA5B-8463-C34A-3F0D65C8CEFF}"/>
              </a:ext>
            </a:extLst>
          </p:cNvPr>
          <p:cNvSpPr>
            <a:spLocks noGrp="1"/>
          </p:cNvSpPr>
          <p:nvPr>
            <p:ph type="title"/>
          </p:nvPr>
        </p:nvSpPr>
        <p:spPr/>
        <p:txBody>
          <a:bodyPr/>
          <a:lstStyle/>
          <a:p>
            <a:r>
              <a:rPr lang="en-US" dirty="0"/>
              <a:t>What’s the math with Rosemary’s bad luck?</a:t>
            </a:r>
          </a:p>
        </p:txBody>
      </p:sp>
    </p:spTree>
    <p:extLst>
      <p:ext uri="{BB962C8B-B14F-4D97-AF65-F5344CB8AC3E}">
        <p14:creationId xmlns:p14="http://schemas.microsoft.com/office/powerpoint/2010/main" val="1599097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EE270A-2200-7848-B3E3-C110CB4DDD10}"/>
              </a:ext>
            </a:extLst>
          </p:cNvPr>
          <p:cNvSpPr>
            <a:spLocks noGrp="1"/>
          </p:cNvSpPr>
          <p:nvPr>
            <p:ph type="title"/>
          </p:nvPr>
        </p:nvSpPr>
        <p:spPr>
          <a:xfrm>
            <a:off x="838200" y="365125"/>
            <a:ext cx="10515600" cy="1920875"/>
          </a:xfrm>
        </p:spPr>
        <p:txBody>
          <a:bodyPr>
            <a:normAutofit/>
          </a:bodyPr>
          <a:lstStyle/>
          <a:p>
            <a:br>
              <a:rPr lang="en-US" dirty="0"/>
            </a:br>
            <a:endParaRPr lang="en-US" dirty="0"/>
          </a:p>
        </p:txBody>
      </p:sp>
      <p:cxnSp>
        <p:nvCxnSpPr>
          <p:cNvPr id="6" name="Straight Connector 5">
            <a:extLst>
              <a:ext uri="{FF2B5EF4-FFF2-40B4-BE49-F238E27FC236}">
                <a16:creationId xmlns:a16="http://schemas.microsoft.com/office/drawing/2014/main" id="{C53F1FC0-269B-615E-E78C-01185E4212B9}"/>
              </a:ext>
            </a:extLst>
          </p:cNvPr>
          <p:cNvCxnSpPr/>
          <p:nvPr/>
        </p:nvCxnSpPr>
        <p:spPr>
          <a:xfrm flipV="1">
            <a:off x="1325880" y="3420728"/>
            <a:ext cx="914400" cy="457200"/>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57231068-6A08-C36A-756F-A031604A729E}"/>
              </a:ext>
            </a:extLst>
          </p:cNvPr>
          <p:cNvSpPr txBox="1"/>
          <p:nvPr/>
        </p:nvSpPr>
        <p:spPr>
          <a:xfrm>
            <a:off x="9525" y="3887518"/>
            <a:ext cx="1657350" cy="369332"/>
          </a:xfrm>
          <a:prstGeom prst="rect">
            <a:avLst/>
          </a:prstGeom>
          <a:noFill/>
        </p:spPr>
        <p:txBody>
          <a:bodyPr wrap="square" rtlCol="0">
            <a:spAutoFit/>
          </a:bodyPr>
          <a:lstStyle/>
          <a:p>
            <a:r>
              <a:rPr lang="en-US" dirty="0"/>
              <a:t>Start Game</a:t>
            </a:r>
          </a:p>
        </p:txBody>
      </p:sp>
      <p:cxnSp>
        <p:nvCxnSpPr>
          <p:cNvPr id="11" name="Straight Connector 10">
            <a:extLst>
              <a:ext uri="{FF2B5EF4-FFF2-40B4-BE49-F238E27FC236}">
                <a16:creationId xmlns:a16="http://schemas.microsoft.com/office/drawing/2014/main" id="{44066FF0-C765-20A8-AB60-44449C541D64}"/>
              </a:ext>
            </a:extLst>
          </p:cNvPr>
          <p:cNvCxnSpPr>
            <a:cxnSpLocks/>
          </p:cNvCxnSpPr>
          <p:nvPr/>
        </p:nvCxnSpPr>
        <p:spPr>
          <a:xfrm>
            <a:off x="1325880" y="4255065"/>
            <a:ext cx="914400" cy="457200"/>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C2161F39-F1E6-873F-DCD3-51AC5DDFF598}"/>
              </a:ext>
            </a:extLst>
          </p:cNvPr>
          <p:cNvSpPr txBox="1"/>
          <p:nvPr/>
        </p:nvSpPr>
        <p:spPr>
          <a:xfrm>
            <a:off x="2422472" y="4712265"/>
            <a:ext cx="1657350" cy="369332"/>
          </a:xfrm>
          <a:prstGeom prst="rect">
            <a:avLst/>
          </a:prstGeom>
          <a:noFill/>
        </p:spPr>
        <p:txBody>
          <a:bodyPr wrap="square" rtlCol="0">
            <a:spAutoFit/>
          </a:bodyPr>
          <a:lstStyle/>
          <a:p>
            <a:r>
              <a:rPr lang="en-US" dirty="0"/>
              <a:t>Strike one</a:t>
            </a:r>
          </a:p>
        </p:txBody>
      </p:sp>
      <p:cxnSp>
        <p:nvCxnSpPr>
          <p:cNvPr id="14" name="Straight Connector 13">
            <a:extLst>
              <a:ext uri="{FF2B5EF4-FFF2-40B4-BE49-F238E27FC236}">
                <a16:creationId xmlns:a16="http://schemas.microsoft.com/office/drawing/2014/main" id="{265F2EA9-5B57-D5F8-4752-08AA7440EE01}"/>
              </a:ext>
            </a:extLst>
          </p:cNvPr>
          <p:cNvCxnSpPr/>
          <p:nvPr/>
        </p:nvCxnSpPr>
        <p:spPr>
          <a:xfrm flipV="1">
            <a:off x="3622622" y="4255065"/>
            <a:ext cx="9144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59DC8F41-7848-9CA8-13FE-D876839B9014}"/>
              </a:ext>
            </a:extLst>
          </p:cNvPr>
          <p:cNvCxnSpPr>
            <a:cxnSpLocks/>
          </p:cNvCxnSpPr>
          <p:nvPr/>
        </p:nvCxnSpPr>
        <p:spPr>
          <a:xfrm>
            <a:off x="3622622" y="5119397"/>
            <a:ext cx="914400" cy="457200"/>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30EBE92D-1FCE-6A15-7C6D-9EB0C8CE5EA0}"/>
              </a:ext>
            </a:extLst>
          </p:cNvPr>
          <p:cNvSpPr txBox="1"/>
          <p:nvPr/>
        </p:nvSpPr>
        <p:spPr>
          <a:xfrm>
            <a:off x="4537022" y="5381989"/>
            <a:ext cx="1657350" cy="369332"/>
          </a:xfrm>
          <a:prstGeom prst="rect">
            <a:avLst/>
          </a:prstGeom>
          <a:noFill/>
        </p:spPr>
        <p:txBody>
          <a:bodyPr wrap="square" rtlCol="0">
            <a:spAutoFit/>
          </a:bodyPr>
          <a:lstStyle/>
          <a:p>
            <a:r>
              <a:rPr lang="en-US" dirty="0"/>
              <a:t>Strike two</a:t>
            </a:r>
          </a:p>
        </p:txBody>
      </p:sp>
      <p:cxnSp>
        <p:nvCxnSpPr>
          <p:cNvPr id="18" name="Straight Connector 17">
            <a:extLst>
              <a:ext uri="{FF2B5EF4-FFF2-40B4-BE49-F238E27FC236}">
                <a16:creationId xmlns:a16="http://schemas.microsoft.com/office/drawing/2014/main" id="{5AFBEC01-6729-1F7E-F3D0-B583D426EEB2}"/>
              </a:ext>
            </a:extLst>
          </p:cNvPr>
          <p:cNvCxnSpPr/>
          <p:nvPr/>
        </p:nvCxnSpPr>
        <p:spPr>
          <a:xfrm flipV="1">
            <a:off x="5591017" y="4803368"/>
            <a:ext cx="9144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F9E71CD4-6BB5-DB56-B2A7-78505F453CA5}"/>
              </a:ext>
            </a:extLst>
          </p:cNvPr>
          <p:cNvCxnSpPr>
            <a:cxnSpLocks/>
          </p:cNvCxnSpPr>
          <p:nvPr/>
        </p:nvCxnSpPr>
        <p:spPr>
          <a:xfrm>
            <a:off x="5591017" y="5691830"/>
            <a:ext cx="914400" cy="457200"/>
          </a:xfrm>
          <a:prstGeom prst="line">
            <a:avLst/>
          </a:prstGeom>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C8EF067B-AEC8-522E-7492-6100CAFEFF1C}"/>
              </a:ext>
            </a:extLst>
          </p:cNvPr>
          <p:cNvSpPr txBox="1"/>
          <p:nvPr/>
        </p:nvSpPr>
        <p:spPr>
          <a:xfrm>
            <a:off x="6583412" y="6121226"/>
            <a:ext cx="1657350" cy="369332"/>
          </a:xfrm>
          <a:prstGeom prst="rect">
            <a:avLst/>
          </a:prstGeom>
          <a:noFill/>
        </p:spPr>
        <p:txBody>
          <a:bodyPr wrap="square" rtlCol="0">
            <a:spAutoFit/>
          </a:bodyPr>
          <a:lstStyle/>
          <a:p>
            <a:r>
              <a:rPr lang="en-US" dirty="0"/>
              <a:t>Strike three</a:t>
            </a:r>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587ECBA3-1CE3-FB08-F0B3-E18415C2D14E}"/>
                  </a:ext>
                </a:extLst>
              </p:cNvPr>
              <p:cNvSpPr txBox="1"/>
              <p:nvPr/>
            </p:nvSpPr>
            <p:spPr>
              <a:xfrm rot="1834182">
                <a:off x="3226097" y="5374234"/>
                <a:ext cx="1456553" cy="4047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𝑃</m:t>
                      </m:r>
                      <m:d>
                        <m:dPr>
                          <m:ctrlPr>
                            <a:rPr lang="en-US" sz="1400" b="0" i="1" smtClean="0">
                              <a:latin typeface="Cambria Math" panose="02040503050406030204" pitchFamily="18" charset="0"/>
                            </a:rPr>
                          </m:ctrlPr>
                        </m:dPr>
                        <m:e>
                          <m:r>
                            <a:rPr lang="en-US" sz="1400" b="0" i="1" smtClean="0">
                              <a:latin typeface="Cambria Math" panose="02040503050406030204" pitchFamily="18" charset="0"/>
                            </a:rPr>
                            <m:t>𝑠𝑡𝑟𝑖𝑘𝑒</m:t>
                          </m:r>
                        </m:e>
                      </m:d>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2</m:t>
                          </m:r>
                        </m:num>
                        <m:den>
                          <m:r>
                            <a:rPr lang="en-US" sz="1400" b="0" i="1" smtClean="0">
                              <a:latin typeface="Cambria Math" panose="02040503050406030204" pitchFamily="18" charset="0"/>
                            </a:rPr>
                            <m:t>6</m:t>
                          </m:r>
                        </m:den>
                      </m:f>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1</m:t>
                          </m:r>
                        </m:num>
                        <m:den>
                          <m:r>
                            <a:rPr lang="en-US" sz="1400" b="0" i="1" smtClean="0">
                              <a:latin typeface="Cambria Math" panose="02040503050406030204" pitchFamily="18" charset="0"/>
                            </a:rPr>
                            <m:t>3</m:t>
                          </m:r>
                        </m:den>
                      </m:f>
                    </m:oMath>
                  </m:oMathPara>
                </a14:m>
                <a:endParaRPr lang="en-US" sz="1400" dirty="0"/>
              </a:p>
            </p:txBody>
          </p:sp>
        </mc:Choice>
        <mc:Fallback xmlns="">
          <p:sp>
            <p:nvSpPr>
              <p:cNvPr id="21" name="TextBox 20">
                <a:extLst>
                  <a:ext uri="{FF2B5EF4-FFF2-40B4-BE49-F238E27FC236}">
                    <a16:creationId xmlns:a16="http://schemas.microsoft.com/office/drawing/2014/main" id="{587ECBA3-1CE3-FB08-F0B3-E18415C2D14E}"/>
                  </a:ext>
                </a:extLst>
              </p:cNvPr>
              <p:cNvSpPr txBox="1">
                <a:spLocks noRot="1" noChangeAspect="1" noMove="1" noResize="1" noEditPoints="1" noAdjustHandles="1" noChangeArrowheads="1" noChangeShapeType="1" noTextEdit="1"/>
              </p:cNvSpPr>
              <p:nvPr/>
            </p:nvSpPr>
            <p:spPr>
              <a:xfrm rot="1834182">
                <a:off x="3226097" y="5374234"/>
                <a:ext cx="1456553" cy="404726"/>
              </a:xfrm>
              <a:prstGeom prst="rect">
                <a:avLst/>
              </a:prstGeom>
              <a:blipFill>
                <a:blip r:embed="rId3"/>
                <a:stretch>
                  <a:fillRect r="-1709" b="-57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B63D2429-A4E0-B67B-E83C-D66D3B3C816A}"/>
                  </a:ext>
                </a:extLst>
              </p:cNvPr>
              <p:cNvSpPr txBox="1"/>
              <p:nvPr/>
            </p:nvSpPr>
            <p:spPr>
              <a:xfrm rot="1777050">
                <a:off x="945363" y="4539908"/>
                <a:ext cx="1443023" cy="51943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𝑠𝑡𝑟𝑖𝑘𝑒</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m:t>
                          </m:r>
                        </m:num>
                        <m:den>
                          <m:r>
                            <a:rPr lang="en-US" b="0" i="1" smtClean="0">
                              <a:latin typeface="Cambria Math" panose="02040503050406030204" pitchFamily="18" charset="0"/>
                            </a:rPr>
                            <m:t>7</m:t>
                          </m:r>
                        </m:den>
                      </m:f>
                    </m:oMath>
                  </m:oMathPara>
                </a14:m>
                <a:endParaRPr lang="en-US" dirty="0"/>
              </a:p>
            </p:txBody>
          </p:sp>
        </mc:Choice>
        <mc:Fallback xmlns="">
          <p:sp>
            <p:nvSpPr>
              <p:cNvPr id="5" name="TextBox 4">
                <a:extLst>
                  <a:ext uri="{FF2B5EF4-FFF2-40B4-BE49-F238E27FC236}">
                    <a16:creationId xmlns:a16="http://schemas.microsoft.com/office/drawing/2014/main" id="{B63D2429-A4E0-B67B-E83C-D66D3B3C816A}"/>
                  </a:ext>
                </a:extLst>
              </p:cNvPr>
              <p:cNvSpPr txBox="1">
                <a:spLocks noRot="1" noChangeAspect="1" noMove="1" noResize="1" noEditPoints="1" noAdjustHandles="1" noChangeArrowheads="1" noChangeShapeType="1" noTextEdit="1"/>
              </p:cNvSpPr>
              <p:nvPr/>
            </p:nvSpPr>
            <p:spPr>
              <a:xfrm rot="1777050">
                <a:off x="945363" y="4539908"/>
                <a:ext cx="1443023" cy="519438"/>
              </a:xfrm>
              <a:prstGeom prst="rect">
                <a:avLst/>
              </a:prstGeom>
              <a:blipFill>
                <a:blip r:embed="rId4"/>
                <a:stretch>
                  <a:fillRect r="-3306" b="-75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7EBED68-7AB8-5B57-A498-AE8EA8605CAF}"/>
                  </a:ext>
                </a:extLst>
              </p:cNvPr>
              <p:cNvSpPr txBox="1"/>
              <p:nvPr/>
            </p:nvSpPr>
            <p:spPr>
              <a:xfrm rot="1777050">
                <a:off x="5128132" y="5841110"/>
                <a:ext cx="1443024" cy="5204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𝑠𝑡𝑟𝑖𝑘𝑒</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5</m:t>
                          </m:r>
                        </m:den>
                      </m:f>
                    </m:oMath>
                  </m:oMathPara>
                </a14:m>
                <a:endParaRPr lang="en-US" dirty="0"/>
              </a:p>
            </p:txBody>
          </p:sp>
        </mc:Choice>
        <mc:Fallback xmlns="">
          <p:sp>
            <p:nvSpPr>
              <p:cNvPr id="7" name="TextBox 6">
                <a:extLst>
                  <a:ext uri="{FF2B5EF4-FFF2-40B4-BE49-F238E27FC236}">
                    <a16:creationId xmlns:a16="http://schemas.microsoft.com/office/drawing/2014/main" id="{F7EBED68-7AB8-5B57-A498-AE8EA8605CAF}"/>
                  </a:ext>
                </a:extLst>
              </p:cNvPr>
              <p:cNvSpPr txBox="1">
                <a:spLocks noRot="1" noChangeAspect="1" noMove="1" noResize="1" noEditPoints="1" noAdjustHandles="1" noChangeArrowheads="1" noChangeShapeType="1" noTextEdit="1"/>
              </p:cNvSpPr>
              <p:nvPr/>
            </p:nvSpPr>
            <p:spPr>
              <a:xfrm rot="1777050">
                <a:off x="5128132" y="5841110"/>
                <a:ext cx="1443024" cy="520463"/>
              </a:xfrm>
              <a:prstGeom prst="rect">
                <a:avLst/>
              </a:prstGeom>
              <a:blipFill>
                <a:blip r:embed="rId5"/>
                <a:stretch>
                  <a:fillRect r="-3306" b="-75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E3FEFB4A-1325-1227-4D52-D19D2A8076E6}"/>
                  </a:ext>
                </a:extLst>
              </p:cNvPr>
              <p:cNvSpPr txBox="1"/>
              <p:nvPr/>
            </p:nvSpPr>
            <p:spPr>
              <a:xfrm>
                <a:off x="7995036" y="6045660"/>
                <a:ext cx="4189480" cy="5204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m:rPr>
                              <m:nor/>
                            </m:rPr>
                            <a:rPr lang="en-US" b="0" i="0" smtClean="0">
                              <a:latin typeface="Cambria Math" panose="02040503050406030204" pitchFamily="18" charset="0"/>
                            </a:rPr>
                            <m:t>strikes</m:t>
                          </m:r>
                          <m:r>
                            <m:rPr>
                              <m:nor/>
                            </m:rPr>
                            <a:rPr lang="en-US" b="0" i="0" smtClean="0">
                              <a:latin typeface="Cambria Math" panose="02040503050406030204" pitchFamily="18" charset="0"/>
                            </a:rPr>
                            <m:t> </m:t>
                          </m:r>
                          <m:r>
                            <m:rPr>
                              <m:nor/>
                            </m:rPr>
                            <a:rPr lang="en-US" b="0" i="0" smtClean="0">
                              <a:latin typeface="Cambria Math" panose="02040503050406030204" pitchFamily="18" charset="0"/>
                            </a:rPr>
                            <m:t>out</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m:t>
                          </m:r>
                        </m:num>
                        <m:den>
                          <m:r>
                            <a:rPr lang="en-US" b="0" i="1" smtClean="0">
                              <a:latin typeface="Cambria Math" panose="02040503050406030204" pitchFamily="18" charset="0"/>
                            </a:rPr>
                            <m:t>7</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3</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5</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35</m:t>
                          </m:r>
                        </m:den>
                      </m:f>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2.86%</m:t>
                      </m:r>
                    </m:oMath>
                  </m:oMathPara>
                </a14:m>
                <a:endParaRPr lang="en-US" dirty="0"/>
              </a:p>
            </p:txBody>
          </p:sp>
        </mc:Choice>
        <mc:Fallback xmlns="">
          <p:sp>
            <p:nvSpPr>
              <p:cNvPr id="8" name="TextBox 7">
                <a:extLst>
                  <a:ext uri="{FF2B5EF4-FFF2-40B4-BE49-F238E27FC236}">
                    <a16:creationId xmlns:a16="http://schemas.microsoft.com/office/drawing/2014/main" id="{E3FEFB4A-1325-1227-4D52-D19D2A8076E6}"/>
                  </a:ext>
                </a:extLst>
              </p:cNvPr>
              <p:cNvSpPr txBox="1">
                <a:spLocks noRot="1" noChangeAspect="1" noMove="1" noResize="1" noEditPoints="1" noAdjustHandles="1" noChangeArrowheads="1" noChangeShapeType="1" noTextEdit="1"/>
              </p:cNvSpPr>
              <p:nvPr/>
            </p:nvSpPr>
            <p:spPr>
              <a:xfrm>
                <a:off x="7995036" y="6045660"/>
                <a:ext cx="4189480" cy="520463"/>
              </a:xfrm>
              <a:prstGeom prst="rect">
                <a:avLst/>
              </a:prstGeom>
              <a:blipFill>
                <a:blip r:embed="rId6"/>
                <a:stretch>
                  <a:fillRect t="-7317" b="-14634"/>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077DFDC3-0ECF-220F-234B-FCB408C688F0}"/>
              </a:ext>
            </a:extLst>
          </p:cNvPr>
          <p:cNvSpPr txBox="1"/>
          <p:nvPr/>
        </p:nvSpPr>
        <p:spPr>
          <a:xfrm>
            <a:off x="2240280" y="3244334"/>
            <a:ext cx="1657350" cy="369332"/>
          </a:xfrm>
          <a:prstGeom prst="rect">
            <a:avLst/>
          </a:prstGeom>
          <a:noFill/>
        </p:spPr>
        <p:txBody>
          <a:bodyPr wrap="square" rtlCol="0">
            <a:spAutoFit/>
          </a:bodyPr>
          <a:lstStyle/>
          <a:p>
            <a:r>
              <a:rPr lang="en-US" dirty="0"/>
              <a:t>Gets a number</a:t>
            </a:r>
          </a:p>
        </p:txBody>
      </p:sp>
      <p:sp>
        <p:nvSpPr>
          <p:cNvPr id="3" name="TextBox 2">
            <a:extLst>
              <a:ext uri="{FF2B5EF4-FFF2-40B4-BE49-F238E27FC236}">
                <a16:creationId xmlns:a16="http://schemas.microsoft.com/office/drawing/2014/main" id="{048066DB-EA03-A019-F4A4-568C7C24F6D6}"/>
              </a:ext>
            </a:extLst>
          </p:cNvPr>
          <p:cNvSpPr txBox="1"/>
          <p:nvPr/>
        </p:nvSpPr>
        <p:spPr>
          <a:xfrm>
            <a:off x="4537022" y="3936566"/>
            <a:ext cx="1657350" cy="369332"/>
          </a:xfrm>
          <a:prstGeom prst="rect">
            <a:avLst/>
          </a:prstGeom>
          <a:noFill/>
        </p:spPr>
        <p:txBody>
          <a:bodyPr wrap="square" rtlCol="0">
            <a:spAutoFit/>
          </a:bodyPr>
          <a:lstStyle/>
          <a:p>
            <a:r>
              <a:rPr lang="en-US" dirty="0"/>
              <a:t>Gets a number</a:t>
            </a:r>
          </a:p>
        </p:txBody>
      </p:sp>
      <p:sp>
        <p:nvSpPr>
          <p:cNvPr id="10" name="TextBox 9">
            <a:extLst>
              <a:ext uri="{FF2B5EF4-FFF2-40B4-BE49-F238E27FC236}">
                <a16:creationId xmlns:a16="http://schemas.microsoft.com/office/drawing/2014/main" id="{57A255D4-A18A-8DDC-397E-56F8781BE1C6}"/>
              </a:ext>
            </a:extLst>
          </p:cNvPr>
          <p:cNvSpPr txBox="1"/>
          <p:nvPr/>
        </p:nvSpPr>
        <p:spPr>
          <a:xfrm>
            <a:off x="6583412" y="4614961"/>
            <a:ext cx="1657350" cy="369332"/>
          </a:xfrm>
          <a:prstGeom prst="rect">
            <a:avLst/>
          </a:prstGeom>
          <a:noFill/>
        </p:spPr>
        <p:txBody>
          <a:bodyPr wrap="square" rtlCol="0">
            <a:spAutoFit/>
          </a:bodyPr>
          <a:lstStyle/>
          <a:p>
            <a:r>
              <a:rPr lang="en-US" dirty="0"/>
              <a:t>Gets a number</a:t>
            </a:r>
          </a:p>
        </p:txBody>
      </p:sp>
      <p:sp>
        <p:nvSpPr>
          <p:cNvPr id="12" name="Title 1">
            <a:extLst>
              <a:ext uri="{FF2B5EF4-FFF2-40B4-BE49-F238E27FC236}">
                <a16:creationId xmlns:a16="http://schemas.microsoft.com/office/drawing/2014/main" id="{25E395BD-263E-F6A6-99D9-0185AE62582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What’s the math with Rosemary’s bad luck?</a:t>
            </a:r>
            <a:endParaRPr lang="en-US" dirty="0"/>
          </a:p>
        </p:txBody>
      </p:sp>
    </p:spTree>
    <p:extLst>
      <p:ext uri="{BB962C8B-B14F-4D97-AF65-F5344CB8AC3E}">
        <p14:creationId xmlns:p14="http://schemas.microsoft.com/office/powerpoint/2010/main" val="2692064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C3E5A-C724-F798-07CD-637B52B10DC7}"/>
              </a:ext>
            </a:extLst>
          </p:cNvPr>
          <p:cNvSpPr>
            <a:spLocks noGrp="1"/>
          </p:cNvSpPr>
          <p:nvPr>
            <p:ph type="title"/>
          </p:nvPr>
        </p:nvSpPr>
        <p:spPr/>
        <p:txBody>
          <a:bodyPr/>
          <a:lstStyle/>
          <a:p>
            <a:r>
              <a:rPr lang="en-US" dirty="0"/>
              <a:t>Tennessee (New) Math Content Standards Addressed</a:t>
            </a:r>
          </a:p>
        </p:txBody>
      </p:sp>
      <p:sp>
        <p:nvSpPr>
          <p:cNvPr id="3" name="Content Placeholder 2">
            <a:extLst>
              <a:ext uri="{FF2B5EF4-FFF2-40B4-BE49-F238E27FC236}">
                <a16:creationId xmlns:a16="http://schemas.microsoft.com/office/drawing/2014/main" id="{08164678-3084-C812-D5FB-DABA0EA9031B}"/>
              </a:ext>
            </a:extLst>
          </p:cNvPr>
          <p:cNvSpPr>
            <a:spLocks noGrp="1"/>
          </p:cNvSpPr>
          <p:nvPr>
            <p:ph idx="1"/>
          </p:nvPr>
        </p:nvSpPr>
        <p:spPr/>
        <p:txBody>
          <a:bodyPr/>
          <a:lstStyle/>
          <a:p>
            <a:pPr marL="0" indent="0">
              <a:buNone/>
            </a:pPr>
            <a:r>
              <a:rPr lang="en-US" dirty="0"/>
              <a:t>8.SP.B.4. Find probabilities of and represent sample spaces for compound events using organized lists, tables, tree diagrams, and simulation. …</a:t>
            </a:r>
          </a:p>
          <a:p>
            <a:pPr marL="0" indent="0">
              <a:buNone/>
            </a:pPr>
            <a:r>
              <a:rPr lang="en-US" dirty="0"/>
              <a:t>b. Represent sample spaces for compound events using methods such as organized lists, tables, and tree diagrams. For an event described in every language (e.g., “rolling double sixes”), identify the outcomes in the sample space which compose the event. </a:t>
            </a:r>
          </a:p>
          <a:p>
            <a:pPr marL="0" indent="0">
              <a:buNone/>
            </a:pPr>
            <a:r>
              <a:rPr lang="en-US" dirty="0"/>
              <a:t>G.S.CP.B.3 (or M3.S.CP.C.5). Find the conditional probability of A given B as the fraction of B’s outcomes that also belong to A and interpret the answer in terms of the </a:t>
            </a:r>
            <a:r>
              <a:rPr lang="en-US"/>
              <a:t>given context.*</a:t>
            </a:r>
            <a:endParaRPr lang="en-US" dirty="0"/>
          </a:p>
        </p:txBody>
      </p:sp>
    </p:spTree>
    <p:extLst>
      <p:ext uri="{BB962C8B-B14F-4D97-AF65-F5344CB8AC3E}">
        <p14:creationId xmlns:p14="http://schemas.microsoft.com/office/powerpoint/2010/main" val="372164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Slide Background">
            <a:extLst>
              <a:ext uri="{FF2B5EF4-FFF2-40B4-BE49-F238E27FC236}">
                <a16:creationId xmlns:a16="http://schemas.microsoft.com/office/drawing/2014/main" id="{B210AC1D-4063-4C6E-9528-FA9C4C0C1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2F8C595-E68C-4306-AED8-DC7826A0A5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16414"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CF5829-B063-C09E-4449-9A16934801DB}"/>
              </a:ext>
            </a:extLst>
          </p:cNvPr>
          <p:cNvSpPr>
            <a:spLocks noGrp="1"/>
          </p:cNvSpPr>
          <p:nvPr>
            <p:ph type="title"/>
          </p:nvPr>
        </p:nvSpPr>
        <p:spPr>
          <a:xfrm>
            <a:off x="6803409" y="762001"/>
            <a:ext cx="4156512" cy="1708244"/>
          </a:xfrm>
        </p:spPr>
        <p:txBody>
          <a:bodyPr vert="horz" lIns="91440" tIns="45720" rIns="91440" bIns="45720" rtlCol="0" anchor="ctr">
            <a:normAutofit/>
          </a:bodyPr>
          <a:lstStyle/>
          <a:p>
            <a:r>
              <a:rPr lang="en-US" sz="4000" dirty="0"/>
              <a:t>Thank you so much!</a:t>
            </a:r>
          </a:p>
        </p:txBody>
      </p:sp>
      <p:pic>
        <p:nvPicPr>
          <p:cNvPr id="6" name="Content Placeholder 5" descr="A qr code on a black background&#10;&#10;Description automatically generated">
            <a:extLst>
              <a:ext uri="{FF2B5EF4-FFF2-40B4-BE49-F238E27FC236}">
                <a16:creationId xmlns:a16="http://schemas.microsoft.com/office/drawing/2014/main" id="{116FD471-E4A0-F766-9EF0-DD46147D48B6}"/>
              </a:ext>
            </a:extLst>
          </p:cNvPr>
          <p:cNvPicPr>
            <a:picLocks noGrp="1" noChangeAspect="1"/>
          </p:cNvPicPr>
          <p:nvPr>
            <p:ph idx="1"/>
          </p:nvPr>
        </p:nvPicPr>
        <p:blipFill rotWithShape="1">
          <a:blip r:embed="rId2"/>
          <a:srcRect r="2" b="14502"/>
          <a:stretch/>
        </p:blipFill>
        <p:spPr>
          <a:xfrm>
            <a:off x="-1" y="-2"/>
            <a:ext cx="6096001" cy="6858002"/>
          </a:xfrm>
          <a:prstGeom prst="rect">
            <a:avLst/>
          </a:prstGeom>
        </p:spPr>
      </p:pic>
      <p:sp>
        <p:nvSpPr>
          <p:cNvPr id="4" name="Text Placeholder 3">
            <a:extLst>
              <a:ext uri="{FF2B5EF4-FFF2-40B4-BE49-F238E27FC236}">
                <a16:creationId xmlns:a16="http://schemas.microsoft.com/office/drawing/2014/main" id="{6F18C343-8D3D-DF99-9CEB-4ACC2D0DF1ED}"/>
              </a:ext>
            </a:extLst>
          </p:cNvPr>
          <p:cNvSpPr>
            <a:spLocks noGrp="1"/>
          </p:cNvSpPr>
          <p:nvPr>
            <p:ph type="body" sz="half" idx="2"/>
          </p:nvPr>
        </p:nvSpPr>
        <p:spPr>
          <a:xfrm>
            <a:off x="6803409" y="2470245"/>
            <a:ext cx="4156512" cy="3769835"/>
          </a:xfrm>
        </p:spPr>
        <p:txBody>
          <a:bodyPr vert="horz" lIns="91440" tIns="45720" rIns="91440" bIns="45720" rtlCol="0" anchor="ctr">
            <a:normAutofit/>
          </a:bodyPr>
          <a:lstStyle/>
          <a:p>
            <a:pPr indent="-228600">
              <a:buFont typeface="Arial" panose="020B0604020202020204" pitchFamily="34" charset="0"/>
              <a:buChar char="•"/>
            </a:pPr>
            <a:r>
              <a:rPr lang="en-US" sz="2000" dirty="0"/>
              <a:t>Email: </a:t>
            </a:r>
            <a:r>
              <a:rPr lang="en-US" sz="2000" dirty="0">
                <a:hlinkClick r:id="rId3"/>
              </a:rPr>
              <a:t>ryan.fox@Belmont.edu</a:t>
            </a:r>
            <a:endParaRPr lang="en-US" sz="2000" dirty="0"/>
          </a:p>
          <a:p>
            <a:pPr indent="-228600">
              <a:buFont typeface="Arial" panose="020B0604020202020204" pitchFamily="34" charset="0"/>
              <a:buChar char="•"/>
            </a:pPr>
            <a:r>
              <a:rPr lang="en-US" sz="2000" dirty="0"/>
              <a:t>Quasi-professional Insta and Twitter: @</a:t>
            </a:r>
            <a:r>
              <a:rPr lang="en-US" sz="2000" dirty="0" err="1"/>
              <a:t>drfoxatbu</a:t>
            </a:r>
            <a:endParaRPr lang="en-US" sz="2000" dirty="0"/>
          </a:p>
          <a:p>
            <a:pPr indent="-228600">
              <a:buFont typeface="Arial" panose="020B0604020202020204" pitchFamily="34" charset="0"/>
              <a:buChar char="•"/>
            </a:pPr>
            <a:r>
              <a:rPr lang="en-US" sz="2000" dirty="0"/>
              <a:t>Link to today’s presentations: </a:t>
            </a:r>
            <a:r>
              <a:rPr lang="en-US" sz="2000" dirty="0">
                <a:hlinkClick r:id="rId4"/>
              </a:rPr>
              <a:t>http://bit.ly/ryanfoxmtmt2024</a:t>
            </a:r>
            <a:endParaRPr lang="en-US" sz="2000" dirty="0"/>
          </a:p>
          <a:p>
            <a:endParaRPr lang="en-US" sz="2000" dirty="0"/>
          </a:p>
        </p:txBody>
      </p:sp>
    </p:spTree>
    <p:extLst>
      <p:ext uri="{BB962C8B-B14F-4D97-AF65-F5344CB8AC3E}">
        <p14:creationId xmlns:p14="http://schemas.microsoft.com/office/powerpoint/2010/main" val="3508465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olourful boardgame">
            <a:extLst>
              <a:ext uri="{FF2B5EF4-FFF2-40B4-BE49-F238E27FC236}">
                <a16:creationId xmlns:a16="http://schemas.microsoft.com/office/drawing/2014/main" id="{A4864766-3A2D-A253-3340-B6E880E29B91}"/>
              </a:ext>
            </a:extLst>
          </p:cNvPr>
          <p:cNvPicPr>
            <a:picLocks noChangeAspect="1"/>
          </p:cNvPicPr>
          <p:nvPr/>
        </p:nvPicPr>
        <p:blipFill rotWithShape="1">
          <a:blip r:embed="rId2"/>
          <a:srcRect l="3504" r="2733"/>
          <a:stretch/>
        </p:blipFill>
        <p:spPr>
          <a:xfrm>
            <a:off x="1" y="10"/>
            <a:ext cx="9669642" cy="6857990"/>
          </a:xfrm>
          <a:prstGeom prst="rect">
            <a:avLst/>
          </a:prstGeom>
        </p:spPr>
      </p:pic>
      <p:sp>
        <p:nvSpPr>
          <p:cNvPr id="12" name="Rectangle 1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8D4E897-E753-2839-E45C-8D1C753FC410}"/>
              </a:ext>
            </a:extLst>
          </p:cNvPr>
          <p:cNvSpPr>
            <a:spLocks noGrp="1"/>
          </p:cNvSpPr>
          <p:nvPr>
            <p:ph type="title"/>
          </p:nvPr>
        </p:nvSpPr>
        <p:spPr>
          <a:xfrm>
            <a:off x="7531610" y="365125"/>
            <a:ext cx="3822189" cy="1899912"/>
          </a:xfrm>
        </p:spPr>
        <p:txBody>
          <a:bodyPr>
            <a:normAutofit/>
          </a:bodyPr>
          <a:lstStyle/>
          <a:p>
            <a:r>
              <a:rPr lang="en-US" sz="3400" dirty="0"/>
              <a:t>Let’s play the game! </a:t>
            </a:r>
            <a:br>
              <a:rPr lang="en-US" sz="3400" dirty="0"/>
            </a:br>
            <a:r>
              <a:rPr lang="en-US" sz="3400" dirty="0">
                <a:hlinkClick r:id="rId3"/>
              </a:rPr>
              <a:t>Clip 1: Establish game rules</a:t>
            </a:r>
            <a:endParaRPr lang="en-US" sz="3400" dirty="0"/>
          </a:p>
        </p:txBody>
      </p:sp>
      <p:sp>
        <p:nvSpPr>
          <p:cNvPr id="3" name="Content Placeholder 2">
            <a:extLst>
              <a:ext uri="{FF2B5EF4-FFF2-40B4-BE49-F238E27FC236}">
                <a16:creationId xmlns:a16="http://schemas.microsoft.com/office/drawing/2014/main" id="{DF452E85-1234-57BC-0100-069F1CFF7C62}"/>
              </a:ext>
            </a:extLst>
          </p:cNvPr>
          <p:cNvSpPr>
            <a:spLocks noGrp="1"/>
          </p:cNvSpPr>
          <p:nvPr>
            <p:ph idx="1"/>
          </p:nvPr>
        </p:nvSpPr>
        <p:spPr>
          <a:xfrm>
            <a:off x="7531610" y="2434201"/>
            <a:ext cx="3822189" cy="3742762"/>
          </a:xfrm>
        </p:spPr>
        <p:txBody>
          <a:bodyPr>
            <a:normAutofit/>
          </a:bodyPr>
          <a:lstStyle/>
          <a:p>
            <a:r>
              <a:rPr lang="en-US" sz="2000"/>
              <a:t>To play the game here, I’m using one suit playing cards in a paper bag:</a:t>
            </a:r>
          </a:p>
          <a:p>
            <a:r>
              <a:rPr lang="en-US" sz="2000"/>
              <a:t>The familiar 5, 6, and 7</a:t>
            </a:r>
          </a:p>
          <a:p>
            <a:r>
              <a:rPr lang="en-US" sz="2000"/>
              <a:t>The ace will be the 1 in this activity</a:t>
            </a:r>
          </a:p>
          <a:p>
            <a:r>
              <a:rPr lang="en-US" sz="2000"/>
              <a:t>The face cards will be the strikes</a:t>
            </a:r>
          </a:p>
        </p:txBody>
      </p:sp>
    </p:spTree>
    <p:extLst>
      <p:ext uri="{BB962C8B-B14F-4D97-AF65-F5344CB8AC3E}">
        <p14:creationId xmlns:p14="http://schemas.microsoft.com/office/powerpoint/2010/main" val="168441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5CFF2-CA1E-D4C6-3BD1-F9B722F47EB6}"/>
              </a:ext>
            </a:extLst>
          </p:cNvPr>
          <p:cNvSpPr>
            <a:spLocks noGrp="1"/>
          </p:cNvSpPr>
          <p:nvPr>
            <p:ph type="title"/>
          </p:nvPr>
        </p:nvSpPr>
        <p:spPr/>
        <p:txBody>
          <a:bodyPr/>
          <a:lstStyle/>
          <a:p>
            <a:r>
              <a:rPr lang="en-US" dirty="0"/>
              <a:t>You try! </a:t>
            </a:r>
          </a:p>
        </p:txBody>
      </p:sp>
      <p:sp>
        <p:nvSpPr>
          <p:cNvPr id="3" name="Content Placeholder 2">
            <a:extLst>
              <a:ext uri="{FF2B5EF4-FFF2-40B4-BE49-F238E27FC236}">
                <a16:creationId xmlns:a16="http://schemas.microsoft.com/office/drawing/2014/main" id="{2529ABB2-4403-5CFB-A64A-EF7420937DE7}"/>
              </a:ext>
            </a:extLst>
          </p:cNvPr>
          <p:cNvSpPr>
            <a:spLocks noGrp="1"/>
          </p:cNvSpPr>
          <p:nvPr>
            <p:ph idx="1"/>
          </p:nvPr>
        </p:nvSpPr>
        <p:spPr/>
        <p:txBody>
          <a:bodyPr/>
          <a:lstStyle/>
          <a:p>
            <a:r>
              <a:rPr lang="en-US" dirty="0"/>
              <a:t>Option 1: Solo game (Modified from </a:t>
            </a:r>
            <a:r>
              <a:rPr lang="en-US" i="1" dirty="0"/>
              <a:t>The Price is Right</a:t>
            </a:r>
            <a:r>
              <a:rPr lang="en-US" dirty="0"/>
              <a:t>). If you draw a number card, place it in its correct correct.</a:t>
            </a:r>
          </a:p>
          <a:p>
            <a:r>
              <a:rPr lang="en-US" dirty="0"/>
              <a:t>Option 2: Small group activity, mimicking the game.</a:t>
            </a:r>
          </a:p>
          <a:p>
            <a:pPr lvl="1"/>
            <a:r>
              <a:rPr lang="en-US" dirty="0"/>
              <a:t>Member 1: Contestant. Selects card from bag.</a:t>
            </a:r>
          </a:p>
          <a:p>
            <a:pPr lvl="1"/>
            <a:r>
              <a:rPr lang="en-US" dirty="0"/>
              <a:t>Member 2: Host. Knows price of card.</a:t>
            </a:r>
          </a:p>
          <a:p>
            <a:pPr lvl="1"/>
            <a:r>
              <a:rPr lang="en-US" dirty="0"/>
              <a:t>Member 1 guesses position of number, Member 2 identifies right/wrong.</a:t>
            </a:r>
          </a:p>
          <a:p>
            <a:pPr lvl="1"/>
            <a:r>
              <a:rPr lang="en-US" dirty="0"/>
              <a:t>To mimic the experience more accurately, members 3 – n are the audience!</a:t>
            </a:r>
          </a:p>
          <a:p>
            <a:r>
              <a:rPr lang="en-US" dirty="0"/>
              <a:t>Hoping to land on this question: what are the chances of winning the car? </a:t>
            </a:r>
          </a:p>
        </p:txBody>
      </p:sp>
    </p:spTree>
    <p:extLst>
      <p:ext uri="{BB962C8B-B14F-4D97-AF65-F5344CB8AC3E}">
        <p14:creationId xmlns:p14="http://schemas.microsoft.com/office/powerpoint/2010/main" val="460598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003E5F-B1CB-A383-CB9B-CBC0CB5F6931}"/>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7200" kern="1200" dirty="0">
                <a:solidFill>
                  <a:schemeClr val="tx1"/>
                </a:solidFill>
                <a:latin typeface="+mj-lt"/>
                <a:ea typeface="+mj-ea"/>
                <a:cs typeface="+mj-cs"/>
                <a:hlinkClick r:id="rId2"/>
              </a:rPr>
              <a:t>Let’s see how Brenda did…</a:t>
            </a:r>
            <a:endParaRPr lang="en-US" sz="7200" kern="1200" dirty="0">
              <a:solidFill>
                <a:schemeClr val="tx1"/>
              </a:solidFill>
              <a:latin typeface="+mj-lt"/>
              <a:ea typeface="+mj-ea"/>
              <a:cs typeface="+mj-cs"/>
            </a:endParaRPr>
          </a:p>
        </p:txBody>
      </p:sp>
      <p:sp>
        <p:nvSpPr>
          <p:cNvPr id="4" name="Text Placeholder 3">
            <a:extLst>
              <a:ext uri="{FF2B5EF4-FFF2-40B4-BE49-F238E27FC236}">
                <a16:creationId xmlns:a16="http://schemas.microsoft.com/office/drawing/2014/main" id="{7825228B-B5A0-BEC1-8688-A3C4B89C1B8C}"/>
              </a:ext>
            </a:extLst>
          </p:cNvPr>
          <p:cNvSpPr>
            <a:spLocks noGrp="1"/>
          </p:cNvSpPr>
          <p:nvPr>
            <p:ph type="body" idx="1"/>
          </p:nvPr>
        </p:nvSpPr>
        <p:spPr>
          <a:xfrm>
            <a:off x="1524000" y="5514052"/>
            <a:ext cx="9144000" cy="651910"/>
          </a:xfrm>
        </p:spPr>
        <p:txBody>
          <a:bodyPr vert="horz" lIns="91440" tIns="45720" rIns="91440" bIns="45720" rtlCol="0" anchor="ctr">
            <a:normAutofit/>
          </a:bodyPr>
          <a:lstStyle/>
          <a:p>
            <a:pPr algn="ctr"/>
            <a:endParaRPr lang="en-US" sz="2400" kern="1200">
              <a:solidFill>
                <a:schemeClr val="tx1"/>
              </a:solidFill>
              <a:latin typeface="+mn-lt"/>
              <a:ea typeface="+mn-ea"/>
              <a:cs typeface="+mn-cs"/>
            </a:endParaRPr>
          </a:p>
        </p:txBody>
      </p:sp>
      <p:cxnSp>
        <p:nvCxnSpPr>
          <p:cNvPr id="15" name="Straight Connector 14">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8905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05B9FF-F783-1DD4-2927-0520A2954C4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B0C091C-37EE-A5AC-898E-30BEB0F488D8}"/>
              </a:ext>
            </a:extLst>
          </p:cNvPr>
          <p:cNvSpPr>
            <a:spLocks noGrp="1"/>
          </p:cNvSpPr>
          <p:nvPr>
            <p:ph type="title"/>
          </p:nvPr>
        </p:nvSpPr>
        <p:spPr>
          <a:xfrm>
            <a:off x="838200" y="41226"/>
            <a:ext cx="10515600" cy="1920875"/>
          </a:xfrm>
        </p:spPr>
        <p:txBody>
          <a:bodyPr/>
          <a:lstStyle/>
          <a:p>
            <a:r>
              <a:rPr lang="en-US" dirty="0"/>
              <a:t>What’ s the math with Brenda’s hot streak (so far)?</a:t>
            </a:r>
          </a:p>
        </p:txBody>
      </p:sp>
    </p:spTree>
    <p:extLst>
      <p:ext uri="{BB962C8B-B14F-4D97-AF65-F5344CB8AC3E}">
        <p14:creationId xmlns:p14="http://schemas.microsoft.com/office/powerpoint/2010/main" val="1179142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01C243-784A-5731-B5A8-D6085114083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342D662-4265-C120-F86B-D86ABD987A05}"/>
              </a:ext>
            </a:extLst>
          </p:cNvPr>
          <p:cNvSpPr>
            <a:spLocks noGrp="1"/>
          </p:cNvSpPr>
          <p:nvPr>
            <p:ph type="title"/>
          </p:nvPr>
        </p:nvSpPr>
        <p:spPr>
          <a:xfrm>
            <a:off x="838200" y="41226"/>
            <a:ext cx="10515600" cy="1920875"/>
          </a:xfrm>
        </p:spPr>
        <p:txBody>
          <a:bodyPr/>
          <a:lstStyle/>
          <a:p>
            <a:r>
              <a:rPr lang="en-US" dirty="0"/>
              <a:t>What’ s the math with Brenda’s hot streak (so far)?</a:t>
            </a:r>
          </a:p>
        </p:txBody>
      </p:sp>
      <p:cxnSp>
        <p:nvCxnSpPr>
          <p:cNvPr id="6" name="Straight Connector 5">
            <a:extLst>
              <a:ext uri="{FF2B5EF4-FFF2-40B4-BE49-F238E27FC236}">
                <a16:creationId xmlns:a16="http://schemas.microsoft.com/office/drawing/2014/main" id="{E2AE0F17-F255-F7A0-B4D3-0C957A1F3511}"/>
              </a:ext>
            </a:extLst>
          </p:cNvPr>
          <p:cNvCxnSpPr/>
          <p:nvPr/>
        </p:nvCxnSpPr>
        <p:spPr>
          <a:xfrm flipV="1">
            <a:off x="1325880" y="3634740"/>
            <a:ext cx="914400" cy="457200"/>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49269B59-DE05-07F8-AECB-1DB410ACD48F}"/>
              </a:ext>
            </a:extLst>
          </p:cNvPr>
          <p:cNvSpPr txBox="1"/>
          <p:nvPr/>
        </p:nvSpPr>
        <p:spPr>
          <a:xfrm>
            <a:off x="9525" y="4189453"/>
            <a:ext cx="1657350" cy="369332"/>
          </a:xfrm>
          <a:prstGeom prst="rect">
            <a:avLst/>
          </a:prstGeom>
          <a:noFill/>
        </p:spPr>
        <p:txBody>
          <a:bodyPr wrap="square" rtlCol="0">
            <a:spAutoFit/>
          </a:bodyPr>
          <a:lstStyle/>
          <a:p>
            <a:r>
              <a:rPr lang="en-US" dirty="0"/>
              <a:t>Start Game</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3A4E2AB2-5E8C-3A17-F667-1909AEE4D8A3}"/>
                  </a:ext>
                </a:extLst>
              </p:cNvPr>
              <p:cNvSpPr txBox="1"/>
              <p:nvPr/>
            </p:nvSpPr>
            <p:spPr>
              <a:xfrm rot="19886583">
                <a:off x="1100554" y="3305265"/>
                <a:ext cx="1365054" cy="5184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𝑟𝑖𝑔h𝑡</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m:t>
                          </m:r>
                        </m:num>
                        <m:den>
                          <m:r>
                            <a:rPr lang="en-US" b="0" i="1" smtClean="0">
                              <a:latin typeface="Cambria Math" panose="02040503050406030204" pitchFamily="18" charset="0"/>
                            </a:rPr>
                            <m:t>7</m:t>
                          </m:r>
                        </m:den>
                      </m:f>
                    </m:oMath>
                  </m:oMathPara>
                </a14:m>
                <a:endParaRPr lang="en-US" dirty="0"/>
              </a:p>
            </p:txBody>
          </p:sp>
        </mc:Choice>
        <mc:Fallback xmlns="">
          <p:sp>
            <p:nvSpPr>
              <p:cNvPr id="10" name="TextBox 9">
                <a:extLst>
                  <a:ext uri="{FF2B5EF4-FFF2-40B4-BE49-F238E27FC236}">
                    <a16:creationId xmlns:a16="http://schemas.microsoft.com/office/drawing/2014/main" id="{3A4E2AB2-5E8C-3A17-F667-1909AEE4D8A3}"/>
                  </a:ext>
                </a:extLst>
              </p:cNvPr>
              <p:cNvSpPr txBox="1">
                <a:spLocks noRot="1" noChangeAspect="1" noMove="1" noResize="1" noEditPoints="1" noAdjustHandles="1" noChangeArrowheads="1" noChangeShapeType="1" noTextEdit="1"/>
              </p:cNvSpPr>
              <p:nvPr/>
            </p:nvSpPr>
            <p:spPr>
              <a:xfrm rot="19886583">
                <a:off x="1100554" y="3305265"/>
                <a:ext cx="1365054" cy="518412"/>
              </a:xfrm>
              <a:prstGeom prst="rect">
                <a:avLst/>
              </a:prstGeom>
              <a:blipFill>
                <a:blip r:embed="rId2"/>
                <a:stretch>
                  <a:fillRect t="-2247" r="-5217"/>
                </a:stretch>
              </a:blipFill>
            </p:spPr>
            <p:txBody>
              <a:bodyPr/>
              <a:lstStyle/>
              <a:p>
                <a:r>
                  <a:rPr lang="en-US">
                    <a:noFill/>
                  </a:rPr>
                  <a:t> </a:t>
                </a:r>
              </a:p>
            </p:txBody>
          </p:sp>
        </mc:Fallback>
      </mc:AlternateContent>
      <p:cxnSp>
        <p:nvCxnSpPr>
          <p:cNvPr id="11" name="Straight Connector 10">
            <a:extLst>
              <a:ext uri="{FF2B5EF4-FFF2-40B4-BE49-F238E27FC236}">
                <a16:creationId xmlns:a16="http://schemas.microsoft.com/office/drawing/2014/main" id="{1A1F957D-F652-ED1B-0C99-90D2599F3113}"/>
              </a:ext>
            </a:extLst>
          </p:cNvPr>
          <p:cNvCxnSpPr>
            <a:cxnSpLocks/>
          </p:cNvCxnSpPr>
          <p:nvPr/>
        </p:nvCxnSpPr>
        <p:spPr>
          <a:xfrm>
            <a:off x="1325880" y="4558785"/>
            <a:ext cx="914400" cy="457200"/>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90071A2D-8F93-07BD-B3C4-DDF81A79C0DB}"/>
              </a:ext>
            </a:extLst>
          </p:cNvPr>
          <p:cNvSpPr txBox="1"/>
          <p:nvPr/>
        </p:nvSpPr>
        <p:spPr>
          <a:xfrm>
            <a:off x="2240280" y="3495284"/>
            <a:ext cx="1657350" cy="369332"/>
          </a:xfrm>
          <a:prstGeom prst="rect">
            <a:avLst/>
          </a:prstGeom>
          <a:noFill/>
        </p:spPr>
        <p:txBody>
          <a:bodyPr wrap="square" rtlCol="0">
            <a:spAutoFit/>
          </a:bodyPr>
          <a:lstStyle/>
          <a:p>
            <a:r>
              <a:rPr lang="en-US" dirty="0"/>
              <a:t>Gets a number</a:t>
            </a:r>
          </a:p>
        </p:txBody>
      </p:sp>
      <p:cxnSp>
        <p:nvCxnSpPr>
          <p:cNvPr id="14" name="Straight Connector 13">
            <a:extLst>
              <a:ext uri="{FF2B5EF4-FFF2-40B4-BE49-F238E27FC236}">
                <a16:creationId xmlns:a16="http://schemas.microsoft.com/office/drawing/2014/main" id="{8DEC615F-DD3A-A87B-5877-2616CB5FD7DF}"/>
              </a:ext>
            </a:extLst>
          </p:cNvPr>
          <p:cNvCxnSpPr/>
          <p:nvPr/>
        </p:nvCxnSpPr>
        <p:spPr>
          <a:xfrm flipV="1">
            <a:off x="3897630" y="3107271"/>
            <a:ext cx="9144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58C47DC-FB0A-0B08-3D21-911663FC94BD}"/>
              </a:ext>
            </a:extLst>
          </p:cNvPr>
          <p:cNvCxnSpPr>
            <a:cxnSpLocks/>
          </p:cNvCxnSpPr>
          <p:nvPr/>
        </p:nvCxnSpPr>
        <p:spPr>
          <a:xfrm>
            <a:off x="3897630" y="3762915"/>
            <a:ext cx="914400" cy="45720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E1D3063-C84C-AE09-197B-D4C3A66D9A94}"/>
                  </a:ext>
                </a:extLst>
              </p:cNvPr>
              <p:cNvSpPr txBox="1"/>
              <p:nvPr/>
            </p:nvSpPr>
            <p:spPr>
              <a:xfrm rot="19886583">
                <a:off x="3612295" y="2841499"/>
                <a:ext cx="1365054"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𝑟𝑖𝑔h𝑡</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oMath>
                  </m:oMathPara>
                </a14:m>
                <a:endParaRPr lang="en-US" dirty="0"/>
              </a:p>
            </p:txBody>
          </p:sp>
        </mc:Choice>
        <mc:Fallback xmlns="">
          <p:sp>
            <p:nvSpPr>
              <p:cNvPr id="16" name="TextBox 15">
                <a:extLst>
                  <a:ext uri="{FF2B5EF4-FFF2-40B4-BE49-F238E27FC236}">
                    <a16:creationId xmlns:a16="http://schemas.microsoft.com/office/drawing/2014/main" id="{9E1D3063-C84C-AE09-197B-D4C3A66D9A94}"/>
                  </a:ext>
                </a:extLst>
              </p:cNvPr>
              <p:cNvSpPr txBox="1">
                <a:spLocks noRot="1" noChangeAspect="1" noMove="1" noResize="1" noEditPoints="1" noAdjustHandles="1" noChangeArrowheads="1" noChangeShapeType="1" noTextEdit="1"/>
              </p:cNvSpPr>
              <p:nvPr/>
            </p:nvSpPr>
            <p:spPr>
              <a:xfrm rot="19886583">
                <a:off x="3612295" y="2841499"/>
                <a:ext cx="1365054" cy="518604"/>
              </a:xfrm>
              <a:prstGeom prst="rect">
                <a:avLst/>
              </a:prstGeom>
              <a:blipFill>
                <a:blip r:embed="rId3"/>
                <a:stretch>
                  <a:fillRect t="-4545" r="-4310"/>
                </a:stretch>
              </a:blipFill>
            </p:spPr>
            <p:txBody>
              <a:bodyPr/>
              <a:lstStyle/>
              <a:p>
                <a:r>
                  <a:rPr lang="en-US">
                    <a:noFill/>
                  </a:rPr>
                  <a:t> </a:t>
                </a:r>
              </a:p>
            </p:txBody>
          </p:sp>
        </mc:Fallback>
      </mc:AlternateContent>
      <p:sp>
        <p:nvSpPr>
          <p:cNvPr id="17" name="TextBox 16">
            <a:extLst>
              <a:ext uri="{FF2B5EF4-FFF2-40B4-BE49-F238E27FC236}">
                <a16:creationId xmlns:a16="http://schemas.microsoft.com/office/drawing/2014/main" id="{F6350A60-F2B9-B3FD-4574-E854BA098174}"/>
              </a:ext>
            </a:extLst>
          </p:cNvPr>
          <p:cNvSpPr txBox="1"/>
          <p:nvPr/>
        </p:nvSpPr>
        <p:spPr>
          <a:xfrm>
            <a:off x="5018270" y="2825863"/>
            <a:ext cx="1657350" cy="646331"/>
          </a:xfrm>
          <a:prstGeom prst="rect">
            <a:avLst/>
          </a:prstGeom>
          <a:noFill/>
        </p:spPr>
        <p:txBody>
          <a:bodyPr wrap="square" rtlCol="0">
            <a:spAutoFit/>
          </a:bodyPr>
          <a:lstStyle/>
          <a:p>
            <a:r>
              <a:rPr lang="en-US" dirty="0"/>
              <a:t>Number in right spot</a:t>
            </a:r>
          </a:p>
        </p:txBody>
      </p:sp>
      <p:cxnSp>
        <p:nvCxnSpPr>
          <p:cNvPr id="18" name="Straight Connector 17">
            <a:extLst>
              <a:ext uri="{FF2B5EF4-FFF2-40B4-BE49-F238E27FC236}">
                <a16:creationId xmlns:a16="http://schemas.microsoft.com/office/drawing/2014/main" id="{613CFF85-087B-CDDA-B8F3-27B943B2A07E}"/>
              </a:ext>
            </a:extLst>
          </p:cNvPr>
          <p:cNvCxnSpPr/>
          <p:nvPr/>
        </p:nvCxnSpPr>
        <p:spPr>
          <a:xfrm flipV="1">
            <a:off x="6218420" y="2368663"/>
            <a:ext cx="9144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C93B7F61-774F-706D-78E5-48F621C0A515}"/>
              </a:ext>
            </a:extLst>
          </p:cNvPr>
          <p:cNvCxnSpPr>
            <a:cxnSpLocks/>
          </p:cNvCxnSpPr>
          <p:nvPr/>
        </p:nvCxnSpPr>
        <p:spPr>
          <a:xfrm>
            <a:off x="6224545" y="3296441"/>
            <a:ext cx="914400" cy="457200"/>
          </a:xfrm>
          <a:prstGeom prst="line">
            <a:avLst/>
          </a:prstGeom>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843E1B59-3E74-0577-94D0-C9213CCC9339}"/>
              </a:ext>
            </a:extLst>
          </p:cNvPr>
          <p:cNvSpPr txBox="1"/>
          <p:nvPr/>
        </p:nvSpPr>
        <p:spPr>
          <a:xfrm>
            <a:off x="7132820" y="2013096"/>
            <a:ext cx="1657350" cy="369332"/>
          </a:xfrm>
          <a:prstGeom prst="rect">
            <a:avLst/>
          </a:prstGeom>
          <a:noFill/>
        </p:spPr>
        <p:txBody>
          <a:bodyPr wrap="square" rtlCol="0">
            <a:spAutoFit/>
          </a:bodyPr>
          <a:lstStyle/>
          <a:p>
            <a:r>
              <a:rPr lang="en-US" dirty="0"/>
              <a:t>Gets a number</a:t>
            </a:r>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1CEFAFA9-49DE-16AE-9A40-2319B29235E8}"/>
                  </a:ext>
                </a:extLst>
              </p:cNvPr>
              <p:cNvSpPr txBox="1"/>
              <p:nvPr/>
            </p:nvSpPr>
            <p:spPr>
              <a:xfrm rot="19886583">
                <a:off x="5800085" y="2166300"/>
                <a:ext cx="1394421" cy="4047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𝑃</m:t>
                      </m:r>
                      <m:d>
                        <m:dPr>
                          <m:ctrlPr>
                            <a:rPr lang="en-US" sz="1400" b="0" i="1" smtClean="0">
                              <a:latin typeface="Cambria Math" panose="02040503050406030204" pitchFamily="18" charset="0"/>
                            </a:rPr>
                          </m:ctrlPr>
                        </m:dPr>
                        <m:e>
                          <m:r>
                            <a:rPr lang="en-US" sz="1400" b="0" i="1" smtClean="0">
                              <a:latin typeface="Cambria Math" panose="02040503050406030204" pitchFamily="18" charset="0"/>
                            </a:rPr>
                            <m:t>𝑟𝑖𝑔h𝑡</m:t>
                          </m:r>
                        </m:e>
                      </m:d>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num>
                        <m:den>
                          <m:r>
                            <a:rPr lang="en-US" sz="1400" b="0" i="1" smtClean="0">
                              <a:latin typeface="Cambria Math" panose="02040503050406030204" pitchFamily="18" charset="0"/>
                            </a:rPr>
                            <m:t>6</m:t>
                          </m:r>
                        </m:den>
                      </m:f>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1</m:t>
                          </m:r>
                        </m:num>
                        <m:den>
                          <m:r>
                            <a:rPr lang="en-US" sz="1400" b="0" i="1" smtClean="0">
                              <a:latin typeface="Cambria Math" panose="02040503050406030204" pitchFamily="18" charset="0"/>
                            </a:rPr>
                            <m:t>2</m:t>
                          </m:r>
                        </m:den>
                      </m:f>
                    </m:oMath>
                  </m:oMathPara>
                </a14:m>
                <a:endParaRPr lang="en-US" sz="1400" dirty="0"/>
              </a:p>
            </p:txBody>
          </p:sp>
        </mc:Choice>
        <mc:Fallback xmlns="">
          <p:sp>
            <p:nvSpPr>
              <p:cNvPr id="21" name="TextBox 20">
                <a:extLst>
                  <a:ext uri="{FF2B5EF4-FFF2-40B4-BE49-F238E27FC236}">
                    <a16:creationId xmlns:a16="http://schemas.microsoft.com/office/drawing/2014/main" id="{1CEFAFA9-49DE-16AE-9A40-2319B29235E8}"/>
                  </a:ext>
                </a:extLst>
              </p:cNvPr>
              <p:cNvSpPr txBox="1">
                <a:spLocks noRot="1" noChangeAspect="1" noMove="1" noResize="1" noEditPoints="1" noAdjustHandles="1" noChangeArrowheads="1" noChangeShapeType="1" noTextEdit="1"/>
              </p:cNvSpPr>
              <p:nvPr/>
            </p:nvSpPr>
            <p:spPr>
              <a:xfrm rot="19886583">
                <a:off x="5800085" y="2166300"/>
                <a:ext cx="1394421" cy="404726"/>
              </a:xfrm>
              <a:prstGeom prst="rect">
                <a:avLst/>
              </a:prstGeom>
              <a:blipFill>
                <a:blip r:embed="rId4"/>
                <a:stretch>
                  <a:fillRect t="-2410" r="-4425"/>
                </a:stretch>
              </a:blipFill>
            </p:spPr>
            <p:txBody>
              <a:bodyPr/>
              <a:lstStyle/>
              <a:p>
                <a:r>
                  <a:rPr lang="en-US">
                    <a:noFill/>
                  </a:rPr>
                  <a:t> </a:t>
                </a:r>
              </a:p>
            </p:txBody>
          </p:sp>
        </mc:Fallback>
      </mc:AlternateContent>
      <p:cxnSp>
        <p:nvCxnSpPr>
          <p:cNvPr id="22" name="Straight Connector 21">
            <a:extLst>
              <a:ext uri="{FF2B5EF4-FFF2-40B4-BE49-F238E27FC236}">
                <a16:creationId xmlns:a16="http://schemas.microsoft.com/office/drawing/2014/main" id="{B3CBBA90-7023-0151-1FAE-24FADDE9380B}"/>
              </a:ext>
            </a:extLst>
          </p:cNvPr>
          <p:cNvCxnSpPr/>
          <p:nvPr/>
        </p:nvCxnSpPr>
        <p:spPr>
          <a:xfrm flipV="1">
            <a:off x="8790170" y="1555896"/>
            <a:ext cx="9144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D6299704-EE11-C2DF-AF6A-E407A3E5DC9C}"/>
              </a:ext>
            </a:extLst>
          </p:cNvPr>
          <p:cNvCxnSpPr>
            <a:cxnSpLocks/>
          </p:cNvCxnSpPr>
          <p:nvPr/>
        </p:nvCxnSpPr>
        <p:spPr>
          <a:xfrm>
            <a:off x="8790170" y="2318175"/>
            <a:ext cx="914400" cy="45720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DD41B915-FE28-496F-3AA6-087B4759D908}"/>
                  </a:ext>
                </a:extLst>
              </p:cNvPr>
              <p:cNvSpPr txBox="1"/>
              <p:nvPr/>
            </p:nvSpPr>
            <p:spPr>
              <a:xfrm rot="19886583">
                <a:off x="8403987" y="1276248"/>
                <a:ext cx="1365054"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𝑟𝑖𝑔h𝑡</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oMath>
                  </m:oMathPara>
                </a14:m>
                <a:endParaRPr lang="en-US" dirty="0"/>
              </a:p>
            </p:txBody>
          </p:sp>
        </mc:Choice>
        <mc:Fallback xmlns="">
          <p:sp>
            <p:nvSpPr>
              <p:cNvPr id="24" name="TextBox 23">
                <a:extLst>
                  <a:ext uri="{FF2B5EF4-FFF2-40B4-BE49-F238E27FC236}">
                    <a16:creationId xmlns:a16="http://schemas.microsoft.com/office/drawing/2014/main" id="{DD41B915-FE28-496F-3AA6-087B4759D908}"/>
                  </a:ext>
                </a:extLst>
              </p:cNvPr>
              <p:cNvSpPr txBox="1">
                <a:spLocks noRot="1" noChangeAspect="1" noMove="1" noResize="1" noEditPoints="1" noAdjustHandles="1" noChangeArrowheads="1" noChangeShapeType="1" noTextEdit="1"/>
              </p:cNvSpPr>
              <p:nvPr/>
            </p:nvSpPr>
            <p:spPr>
              <a:xfrm rot="19886583">
                <a:off x="8403987" y="1276248"/>
                <a:ext cx="1365054" cy="518604"/>
              </a:xfrm>
              <a:prstGeom prst="rect">
                <a:avLst/>
              </a:prstGeom>
              <a:blipFill>
                <a:blip r:embed="rId5"/>
                <a:stretch>
                  <a:fillRect t="-4545" r="-5217"/>
                </a:stretch>
              </a:blipFill>
            </p:spPr>
            <p:txBody>
              <a:bodyPr/>
              <a:lstStyle/>
              <a:p>
                <a:r>
                  <a:rPr lang="en-US">
                    <a:noFill/>
                  </a:rPr>
                  <a:t> </a:t>
                </a:r>
              </a:p>
            </p:txBody>
          </p:sp>
        </mc:Fallback>
      </mc:AlternateContent>
      <p:sp>
        <p:nvSpPr>
          <p:cNvPr id="25" name="TextBox 24">
            <a:extLst>
              <a:ext uri="{FF2B5EF4-FFF2-40B4-BE49-F238E27FC236}">
                <a16:creationId xmlns:a16="http://schemas.microsoft.com/office/drawing/2014/main" id="{3AFBB0AE-EFF0-C624-DFAB-297084FF6265}"/>
              </a:ext>
            </a:extLst>
          </p:cNvPr>
          <p:cNvSpPr txBox="1"/>
          <p:nvPr/>
        </p:nvSpPr>
        <p:spPr>
          <a:xfrm>
            <a:off x="9809962" y="1232730"/>
            <a:ext cx="1657350" cy="646331"/>
          </a:xfrm>
          <a:prstGeom prst="rect">
            <a:avLst/>
          </a:prstGeom>
          <a:noFill/>
        </p:spPr>
        <p:txBody>
          <a:bodyPr wrap="square" rtlCol="0">
            <a:spAutoFit/>
          </a:bodyPr>
          <a:lstStyle/>
          <a:p>
            <a:r>
              <a:rPr lang="en-US" dirty="0"/>
              <a:t>Number in right spot</a:t>
            </a:r>
          </a:p>
        </p:txBody>
      </p:sp>
      <mc:AlternateContent xmlns:mc="http://schemas.openxmlformats.org/markup-compatibility/2006">
        <mc:Choice xmlns:a14="http://schemas.microsoft.com/office/drawing/2010/main" Requires="a14">
          <p:sp>
            <p:nvSpPr>
              <p:cNvPr id="26" name="TextBox 25">
                <a:extLst>
                  <a:ext uri="{FF2B5EF4-FFF2-40B4-BE49-F238E27FC236}">
                    <a16:creationId xmlns:a16="http://schemas.microsoft.com/office/drawing/2014/main" id="{0B5CCC92-8235-1CBF-A0FF-2E09F49C0EF9}"/>
                  </a:ext>
                </a:extLst>
              </p:cNvPr>
              <p:cNvSpPr txBox="1"/>
              <p:nvPr/>
            </p:nvSpPr>
            <p:spPr>
              <a:xfrm>
                <a:off x="6497295" y="5015985"/>
                <a:ext cx="5004639"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m:rPr>
                              <m:nor/>
                            </m:rPr>
                            <a:rPr lang="en-US" b="0" i="0" smtClean="0">
                              <a:latin typeface="Cambria Math" panose="02040503050406030204" pitchFamily="18" charset="0"/>
                            </a:rPr>
                            <m:t>first</m:t>
                          </m:r>
                          <m:r>
                            <m:rPr>
                              <m:nor/>
                            </m:rPr>
                            <a:rPr lang="en-US" b="0" i="0" smtClean="0">
                              <a:latin typeface="Cambria Math" panose="02040503050406030204" pitchFamily="18" charset="0"/>
                            </a:rPr>
                            <m:t> </m:t>
                          </m:r>
                          <m:r>
                            <m:rPr>
                              <m:nor/>
                            </m:rPr>
                            <a:rPr lang="en-US" b="0" i="0" smtClean="0">
                              <a:latin typeface="Cambria Math" panose="02040503050406030204" pitchFamily="18" charset="0"/>
                            </a:rPr>
                            <m:t>two</m:t>
                          </m:r>
                          <m:r>
                            <m:rPr>
                              <m:nor/>
                            </m:rPr>
                            <a:rPr lang="en-US" b="0" i="0" smtClean="0">
                              <a:latin typeface="Cambria Math" panose="02040503050406030204" pitchFamily="18" charset="0"/>
                            </a:rPr>
                            <m:t> </m:t>
                          </m:r>
                          <m:r>
                            <m:rPr>
                              <m:nor/>
                            </m:rPr>
                            <a:rPr lang="en-US" b="0" i="0" smtClean="0">
                              <a:latin typeface="Cambria Math" panose="02040503050406030204" pitchFamily="18" charset="0"/>
                            </a:rPr>
                            <m:t>perfect</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m:t>
                          </m:r>
                        </m:num>
                        <m:den>
                          <m:r>
                            <a:rPr lang="en-US" b="0" i="1" smtClean="0">
                              <a:latin typeface="Cambria Math" panose="02040503050406030204" pitchFamily="18" charset="0"/>
                            </a:rPr>
                            <m:t>7</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4</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2</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3</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42</m:t>
                          </m:r>
                        </m:den>
                      </m:f>
                      <m:r>
                        <a:rPr lang="en-US" b="0" i="1" smtClean="0">
                          <a:latin typeface="Cambria Math" panose="02040503050406030204" pitchFamily="18" charset="0"/>
                          <a:ea typeface="Cambria Math" panose="02040503050406030204" pitchFamily="18" charset="0"/>
                        </a:rPr>
                        <m:t>≈2.38%</m:t>
                      </m:r>
                    </m:oMath>
                  </m:oMathPara>
                </a14:m>
                <a:endParaRPr lang="en-US" dirty="0"/>
              </a:p>
            </p:txBody>
          </p:sp>
        </mc:Choice>
        <mc:Fallback>
          <p:sp>
            <p:nvSpPr>
              <p:cNvPr id="26" name="TextBox 25">
                <a:extLst>
                  <a:ext uri="{FF2B5EF4-FFF2-40B4-BE49-F238E27FC236}">
                    <a16:creationId xmlns:a16="http://schemas.microsoft.com/office/drawing/2014/main" id="{0B5CCC92-8235-1CBF-A0FF-2E09F49C0EF9}"/>
                  </a:ext>
                </a:extLst>
              </p:cNvPr>
              <p:cNvSpPr txBox="1">
                <a:spLocks noRot="1" noChangeAspect="1" noMove="1" noResize="1" noEditPoints="1" noAdjustHandles="1" noChangeArrowheads="1" noChangeShapeType="1" noTextEdit="1"/>
              </p:cNvSpPr>
              <p:nvPr/>
            </p:nvSpPr>
            <p:spPr>
              <a:xfrm>
                <a:off x="6497295" y="5015985"/>
                <a:ext cx="5004639" cy="520399"/>
              </a:xfrm>
              <a:prstGeom prst="rect">
                <a:avLst/>
              </a:prstGeom>
              <a:blipFill>
                <a:blip r:embed="rId6"/>
                <a:stretch>
                  <a:fillRect l="-506" t="-7317" r="-759" b="-14634"/>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B0BAE380-FCAD-22BD-8469-3FCBD81972AC}"/>
              </a:ext>
            </a:extLst>
          </p:cNvPr>
          <p:cNvSpPr txBox="1"/>
          <p:nvPr/>
        </p:nvSpPr>
        <p:spPr>
          <a:xfrm>
            <a:off x="2240280" y="5015985"/>
            <a:ext cx="1657350" cy="369332"/>
          </a:xfrm>
          <a:prstGeom prst="rect">
            <a:avLst/>
          </a:prstGeom>
          <a:noFill/>
        </p:spPr>
        <p:txBody>
          <a:bodyPr wrap="square" rtlCol="0">
            <a:spAutoFit/>
          </a:bodyPr>
          <a:lstStyle/>
          <a:p>
            <a:r>
              <a:rPr lang="en-US" dirty="0"/>
              <a:t>Gets a strike</a:t>
            </a:r>
          </a:p>
        </p:txBody>
      </p:sp>
      <p:sp>
        <p:nvSpPr>
          <p:cNvPr id="3" name="TextBox 2">
            <a:extLst>
              <a:ext uri="{FF2B5EF4-FFF2-40B4-BE49-F238E27FC236}">
                <a16:creationId xmlns:a16="http://schemas.microsoft.com/office/drawing/2014/main" id="{9C8CB42F-B8D0-1793-4AA0-3BB8317EB368}"/>
              </a:ext>
            </a:extLst>
          </p:cNvPr>
          <p:cNvSpPr txBox="1"/>
          <p:nvPr/>
        </p:nvSpPr>
        <p:spPr>
          <a:xfrm>
            <a:off x="7202728" y="3525041"/>
            <a:ext cx="1657350" cy="369332"/>
          </a:xfrm>
          <a:prstGeom prst="rect">
            <a:avLst/>
          </a:prstGeom>
          <a:noFill/>
        </p:spPr>
        <p:txBody>
          <a:bodyPr wrap="square" rtlCol="0">
            <a:spAutoFit/>
          </a:bodyPr>
          <a:lstStyle/>
          <a:p>
            <a:r>
              <a:rPr lang="en-US" dirty="0"/>
              <a:t>Gets a strike</a:t>
            </a:r>
          </a:p>
        </p:txBody>
      </p:sp>
      <p:sp>
        <p:nvSpPr>
          <p:cNvPr id="5" name="TextBox 4">
            <a:extLst>
              <a:ext uri="{FF2B5EF4-FFF2-40B4-BE49-F238E27FC236}">
                <a16:creationId xmlns:a16="http://schemas.microsoft.com/office/drawing/2014/main" id="{AC57E2B4-77FE-89C3-2285-7EE5EC03F94C}"/>
              </a:ext>
            </a:extLst>
          </p:cNvPr>
          <p:cNvSpPr txBox="1"/>
          <p:nvPr/>
        </p:nvSpPr>
        <p:spPr>
          <a:xfrm>
            <a:off x="5016782" y="4278371"/>
            <a:ext cx="1657350" cy="646331"/>
          </a:xfrm>
          <a:prstGeom prst="rect">
            <a:avLst/>
          </a:prstGeom>
          <a:noFill/>
        </p:spPr>
        <p:txBody>
          <a:bodyPr wrap="square" rtlCol="0">
            <a:spAutoFit/>
          </a:bodyPr>
          <a:lstStyle/>
          <a:p>
            <a:r>
              <a:rPr lang="en-US" dirty="0"/>
              <a:t>Number in wrong spot</a:t>
            </a:r>
          </a:p>
        </p:txBody>
      </p:sp>
      <p:sp>
        <p:nvSpPr>
          <p:cNvPr id="7" name="TextBox 6">
            <a:extLst>
              <a:ext uri="{FF2B5EF4-FFF2-40B4-BE49-F238E27FC236}">
                <a16:creationId xmlns:a16="http://schemas.microsoft.com/office/drawing/2014/main" id="{1164DA83-A621-0089-85D9-9120982EF90E}"/>
              </a:ext>
            </a:extLst>
          </p:cNvPr>
          <p:cNvSpPr txBox="1"/>
          <p:nvPr/>
        </p:nvSpPr>
        <p:spPr>
          <a:xfrm>
            <a:off x="9809962" y="2546775"/>
            <a:ext cx="1657350" cy="646331"/>
          </a:xfrm>
          <a:prstGeom prst="rect">
            <a:avLst/>
          </a:prstGeom>
          <a:noFill/>
        </p:spPr>
        <p:txBody>
          <a:bodyPr wrap="square" rtlCol="0">
            <a:spAutoFit/>
          </a:bodyPr>
          <a:lstStyle/>
          <a:p>
            <a:r>
              <a:rPr lang="en-US" dirty="0"/>
              <a:t>Number in wrong spot</a:t>
            </a:r>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7926A15D-F5AB-E9AB-4EAD-0835B54A5BA3}"/>
                  </a:ext>
                </a:extLst>
              </p:cNvPr>
              <p:cNvSpPr txBox="1"/>
              <p:nvPr/>
            </p:nvSpPr>
            <p:spPr>
              <a:xfrm>
                <a:off x="6497295" y="5889930"/>
                <a:ext cx="5456687"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m:rPr>
                              <m:nor/>
                            </m:rPr>
                            <a:rPr lang="en-US" b="0" i="0" smtClean="0">
                              <a:latin typeface="Cambria Math" panose="02040503050406030204" pitchFamily="18" charset="0"/>
                            </a:rPr>
                            <m:t>digit</m:t>
                          </m:r>
                          <m:r>
                            <m:rPr>
                              <m:nor/>
                            </m:rPr>
                            <a:rPr lang="en-US" b="0" i="0" smtClean="0">
                              <a:latin typeface="Cambria Math" panose="02040503050406030204" pitchFamily="18" charset="0"/>
                            </a:rPr>
                            <m:t> </m:t>
                          </m:r>
                          <m:r>
                            <m:rPr>
                              <m:nor/>
                            </m:rPr>
                            <a:rPr lang="en-US" b="0" i="0" smtClean="0">
                              <a:latin typeface="Cambria Math" panose="02040503050406030204" pitchFamily="18" charset="0"/>
                            </a:rPr>
                            <m:t>then</m:t>
                          </m:r>
                          <m:r>
                            <m:rPr>
                              <m:nor/>
                            </m:rPr>
                            <a:rPr lang="en-US" b="0" i="0" smtClean="0">
                              <a:latin typeface="Cambria Math" panose="02040503050406030204" pitchFamily="18" charset="0"/>
                            </a:rPr>
                            <m:t> </m:t>
                          </m:r>
                          <m:r>
                            <m:rPr>
                              <m:nor/>
                            </m:rPr>
                            <a:rPr lang="en-US" b="0" i="0" smtClean="0">
                              <a:latin typeface="Cambria Math" panose="02040503050406030204" pitchFamily="18" charset="0"/>
                            </a:rPr>
                            <m:t>digit</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m:t>
                          </m:r>
                        </m:num>
                        <m:den>
                          <m:r>
                            <a:rPr lang="en-US" b="0" i="1" smtClean="0">
                              <a:latin typeface="Cambria Math" panose="02040503050406030204" pitchFamily="18" charset="0"/>
                            </a:rPr>
                            <m:t>7</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3</m:t>
                          </m:r>
                        </m:num>
                        <m:den>
                          <m:r>
                            <a:rPr lang="en-US" b="0" i="1" smtClean="0">
                              <a:latin typeface="Cambria Math" panose="02040503050406030204" pitchFamily="18" charset="0"/>
                              <a:ea typeface="Cambria Math" panose="02040503050406030204" pitchFamily="18" charset="0"/>
                            </a:rPr>
                            <m:t>6</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12</m:t>
                          </m:r>
                        </m:num>
                        <m:den>
                          <m:r>
                            <a:rPr lang="en-US" b="0" i="1" smtClean="0">
                              <a:latin typeface="Cambria Math" panose="02040503050406030204" pitchFamily="18" charset="0"/>
                              <a:ea typeface="Cambria Math" panose="02040503050406030204" pitchFamily="18" charset="0"/>
                            </a:rPr>
                            <m:t>42</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2</m:t>
                          </m:r>
                        </m:num>
                        <m:den>
                          <m:r>
                            <a:rPr lang="en-US" b="0" i="1" smtClean="0">
                              <a:latin typeface="Cambria Math" panose="02040503050406030204" pitchFamily="18" charset="0"/>
                              <a:ea typeface="Cambria Math" panose="02040503050406030204" pitchFamily="18" charset="0"/>
                            </a:rPr>
                            <m:t>7</m:t>
                          </m:r>
                        </m:den>
                      </m:f>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8</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57</m:t>
                      </m:r>
                      <m:acc>
                        <m:accPr>
                          <m:chr m:val="̅"/>
                          <m:ctrlPr>
                            <a:rPr lang="en-US" b="0" i="1" smtClean="0">
                              <a:latin typeface="Cambria Math" panose="02040503050406030204" pitchFamily="18" charset="0"/>
                              <a:ea typeface="Cambria Math" panose="02040503050406030204" pitchFamily="18" charset="0"/>
                            </a:rPr>
                          </m:ctrlPr>
                        </m:accPr>
                        <m:e>
                          <m:r>
                            <a:rPr lang="en-US" i="1">
                              <a:latin typeface="Cambria Math" panose="02040503050406030204" pitchFamily="18" charset="0"/>
                              <a:ea typeface="Cambria Math" panose="02040503050406030204" pitchFamily="18" charset="0"/>
                            </a:rPr>
                            <m:t>142857</m:t>
                          </m:r>
                        </m:e>
                      </m:acc>
                      <m:r>
                        <a:rPr lang="en-US" b="0" i="1" smtClean="0">
                          <a:latin typeface="Cambria Math" panose="02040503050406030204" pitchFamily="18" charset="0"/>
                          <a:ea typeface="Cambria Math" panose="02040503050406030204" pitchFamily="18" charset="0"/>
                        </a:rPr>
                        <m:t>%</m:t>
                      </m:r>
                    </m:oMath>
                  </m:oMathPara>
                </a14:m>
                <a:endParaRPr lang="en-US" dirty="0"/>
              </a:p>
            </p:txBody>
          </p:sp>
        </mc:Choice>
        <mc:Fallback>
          <p:sp>
            <p:nvSpPr>
              <p:cNvPr id="8" name="TextBox 7">
                <a:extLst>
                  <a:ext uri="{FF2B5EF4-FFF2-40B4-BE49-F238E27FC236}">
                    <a16:creationId xmlns:a16="http://schemas.microsoft.com/office/drawing/2014/main" id="{7926A15D-F5AB-E9AB-4EAD-0835B54A5BA3}"/>
                  </a:ext>
                </a:extLst>
              </p:cNvPr>
              <p:cNvSpPr txBox="1">
                <a:spLocks noRot="1" noChangeAspect="1" noMove="1" noResize="1" noEditPoints="1" noAdjustHandles="1" noChangeArrowheads="1" noChangeShapeType="1" noTextEdit="1"/>
              </p:cNvSpPr>
              <p:nvPr/>
            </p:nvSpPr>
            <p:spPr>
              <a:xfrm>
                <a:off x="6497295" y="5889930"/>
                <a:ext cx="5456687" cy="520399"/>
              </a:xfrm>
              <a:prstGeom prst="rect">
                <a:avLst/>
              </a:prstGeom>
              <a:blipFill>
                <a:blip r:embed="rId7"/>
                <a:stretch>
                  <a:fillRect l="-464" t="-4762" r="-696" b="-14286"/>
                </a:stretch>
              </a:blipFill>
            </p:spPr>
            <p:txBody>
              <a:bodyPr/>
              <a:lstStyle/>
              <a:p>
                <a:r>
                  <a:rPr lang="en-US">
                    <a:noFill/>
                  </a:rPr>
                  <a:t> </a:t>
                </a:r>
              </a:p>
            </p:txBody>
          </p:sp>
        </mc:Fallback>
      </mc:AlternateContent>
    </p:spTree>
    <p:extLst>
      <p:ext uri="{BB962C8B-B14F-4D97-AF65-F5344CB8AC3E}">
        <p14:creationId xmlns:p14="http://schemas.microsoft.com/office/powerpoint/2010/main" val="264046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502A825-D315-555E-97FA-CF8154C0F7AE}"/>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C1715D-CADD-5F5D-A6C2-E70FA9BB3891}"/>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7200" kern="1200" dirty="0">
                <a:solidFill>
                  <a:schemeClr val="tx1"/>
                </a:solidFill>
                <a:latin typeface="+mj-lt"/>
                <a:ea typeface="+mj-ea"/>
                <a:cs typeface="+mj-cs"/>
                <a:hlinkClick r:id="rId2"/>
              </a:rPr>
              <a:t>Let’s see how Brenda did…</a:t>
            </a:r>
            <a:endParaRPr lang="en-US" sz="7200" kern="1200" dirty="0">
              <a:solidFill>
                <a:schemeClr val="tx1"/>
              </a:solidFill>
              <a:latin typeface="+mj-lt"/>
              <a:ea typeface="+mj-ea"/>
              <a:cs typeface="+mj-cs"/>
            </a:endParaRPr>
          </a:p>
        </p:txBody>
      </p:sp>
      <p:sp>
        <p:nvSpPr>
          <p:cNvPr id="4" name="Text Placeholder 3">
            <a:extLst>
              <a:ext uri="{FF2B5EF4-FFF2-40B4-BE49-F238E27FC236}">
                <a16:creationId xmlns:a16="http://schemas.microsoft.com/office/drawing/2014/main" id="{2248E012-DC33-44A8-FE21-1E70A8F60FC6}"/>
              </a:ext>
            </a:extLst>
          </p:cNvPr>
          <p:cNvSpPr>
            <a:spLocks noGrp="1"/>
          </p:cNvSpPr>
          <p:nvPr>
            <p:ph type="body" idx="1"/>
          </p:nvPr>
        </p:nvSpPr>
        <p:spPr>
          <a:xfrm>
            <a:off x="1524000" y="5514052"/>
            <a:ext cx="9144000" cy="651910"/>
          </a:xfrm>
        </p:spPr>
        <p:txBody>
          <a:bodyPr vert="horz" lIns="91440" tIns="45720" rIns="91440" bIns="45720" rtlCol="0" anchor="ctr">
            <a:normAutofit/>
          </a:bodyPr>
          <a:lstStyle/>
          <a:p>
            <a:pPr algn="ctr"/>
            <a:endParaRPr lang="en-US" sz="2400" kern="1200">
              <a:solidFill>
                <a:schemeClr val="tx1"/>
              </a:solidFill>
              <a:latin typeface="+mn-lt"/>
              <a:ea typeface="+mn-ea"/>
              <a:cs typeface="+mn-cs"/>
            </a:endParaRPr>
          </a:p>
        </p:txBody>
      </p:sp>
      <p:cxnSp>
        <p:nvCxnSpPr>
          <p:cNvPr id="15" name="Straight Connector 14">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387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EE270A-2200-7848-B3E3-C110CB4DDD10}"/>
              </a:ext>
            </a:extLst>
          </p:cNvPr>
          <p:cNvSpPr>
            <a:spLocks noGrp="1"/>
          </p:cNvSpPr>
          <p:nvPr>
            <p:ph type="title"/>
          </p:nvPr>
        </p:nvSpPr>
        <p:spPr>
          <a:xfrm>
            <a:off x="838200" y="9105"/>
            <a:ext cx="10515600" cy="1920875"/>
          </a:xfrm>
        </p:spPr>
        <p:txBody>
          <a:bodyPr/>
          <a:lstStyle/>
          <a:p>
            <a:r>
              <a:rPr lang="en-US" dirty="0"/>
              <a:t>What’ s the math with Brenda’s hot streak?</a:t>
            </a:r>
          </a:p>
        </p:txBody>
      </p:sp>
    </p:spTree>
    <p:extLst>
      <p:ext uri="{BB962C8B-B14F-4D97-AF65-F5344CB8AC3E}">
        <p14:creationId xmlns:p14="http://schemas.microsoft.com/office/powerpoint/2010/main" val="1421335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2512AD-7B23-2E9A-E078-B4D16C038C3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4D47CF2-7640-DCB6-4438-F7D6C6DC47BA}"/>
              </a:ext>
            </a:extLst>
          </p:cNvPr>
          <p:cNvSpPr>
            <a:spLocks noGrp="1"/>
          </p:cNvSpPr>
          <p:nvPr>
            <p:ph type="title"/>
          </p:nvPr>
        </p:nvSpPr>
        <p:spPr>
          <a:xfrm>
            <a:off x="838200" y="9105"/>
            <a:ext cx="10515600" cy="1920875"/>
          </a:xfrm>
        </p:spPr>
        <p:txBody>
          <a:bodyPr/>
          <a:lstStyle/>
          <a:p>
            <a:r>
              <a:rPr lang="en-US" dirty="0"/>
              <a:t>What’ s the math with Brenda’s hot streak?</a:t>
            </a:r>
          </a:p>
        </p:txBody>
      </p:sp>
      <p:cxnSp>
        <p:nvCxnSpPr>
          <p:cNvPr id="6" name="Straight Connector 5">
            <a:extLst>
              <a:ext uri="{FF2B5EF4-FFF2-40B4-BE49-F238E27FC236}">
                <a16:creationId xmlns:a16="http://schemas.microsoft.com/office/drawing/2014/main" id="{A8A81551-FD7E-88C7-79DF-3CF6A860B32A}"/>
              </a:ext>
            </a:extLst>
          </p:cNvPr>
          <p:cNvCxnSpPr/>
          <p:nvPr/>
        </p:nvCxnSpPr>
        <p:spPr>
          <a:xfrm flipV="1">
            <a:off x="1325880" y="3634740"/>
            <a:ext cx="914400" cy="457200"/>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4E7A63F0-BA8F-4C25-0529-2D8EC24B1212}"/>
              </a:ext>
            </a:extLst>
          </p:cNvPr>
          <p:cNvSpPr txBox="1"/>
          <p:nvPr/>
        </p:nvSpPr>
        <p:spPr>
          <a:xfrm>
            <a:off x="9525" y="3952265"/>
            <a:ext cx="1657350" cy="646331"/>
          </a:xfrm>
          <a:prstGeom prst="rect">
            <a:avLst/>
          </a:prstGeom>
          <a:noFill/>
        </p:spPr>
        <p:txBody>
          <a:bodyPr wrap="square" rtlCol="0">
            <a:spAutoFit/>
          </a:bodyPr>
          <a:lstStyle/>
          <a:p>
            <a:r>
              <a:rPr lang="en-US" dirty="0"/>
              <a:t>First two numbers right</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B4DB1C1F-0680-2A04-ACAF-7689D0074458}"/>
                  </a:ext>
                </a:extLst>
              </p:cNvPr>
              <p:cNvSpPr txBox="1"/>
              <p:nvPr/>
            </p:nvSpPr>
            <p:spPr>
              <a:xfrm rot="19886583">
                <a:off x="1100554" y="3304240"/>
                <a:ext cx="1365054" cy="5204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𝑟𝑖𝑔h𝑡</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5</m:t>
                          </m:r>
                        </m:den>
                      </m:f>
                    </m:oMath>
                  </m:oMathPara>
                </a14:m>
                <a:endParaRPr lang="en-US" dirty="0"/>
              </a:p>
            </p:txBody>
          </p:sp>
        </mc:Choice>
        <mc:Fallback xmlns="">
          <p:sp>
            <p:nvSpPr>
              <p:cNvPr id="10" name="TextBox 9">
                <a:extLst>
                  <a:ext uri="{FF2B5EF4-FFF2-40B4-BE49-F238E27FC236}">
                    <a16:creationId xmlns:a16="http://schemas.microsoft.com/office/drawing/2014/main" id="{B4DB1C1F-0680-2A04-ACAF-7689D0074458}"/>
                  </a:ext>
                </a:extLst>
              </p:cNvPr>
              <p:cNvSpPr txBox="1">
                <a:spLocks noRot="1" noChangeAspect="1" noMove="1" noResize="1" noEditPoints="1" noAdjustHandles="1" noChangeArrowheads="1" noChangeShapeType="1" noTextEdit="1"/>
              </p:cNvSpPr>
              <p:nvPr/>
            </p:nvSpPr>
            <p:spPr>
              <a:xfrm rot="19886583">
                <a:off x="1100554" y="3304240"/>
                <a:ext cx="1365054" cy="520463"/>
              </a:xfrm>
              <a:prstGeom prst="rect">
                <a:avLst/>
              </a:prstGeom>
              <a:blipFill>
                <a:blip r:embed="rId2"/>
                <a:stretch>
                  <a:fillRect t="-3371" r="-6087"/>
                </a:stretch>
              </a:blipFill>
            </p:spPr>
            <p:txBody>
              <a:bodyPr/>
              <a:lstStyle/>
              <a:p>
                <a:r>
                  <a:rPr lang="en-US">
                    <a:noFill/>
                  </a:rPr>
                  <a:t> </a:t>
                </a:r>
              </a:p>
            </p:txBody>
          </p:sp>
        </mc:Fallback>
      </mc:AlternateContent>
      <p:cxnSp>
        <p:nvCxnSpPr>
          <p:cNvPr id="11" name="Straight Connector 10">
            <a:extLst>
              <a:ext uri="{FF2B5EF4-FFF2-40B4-BE49-F238E27FC236}">
                <a16:creationId xmlns:a16="http://schemas.microsoft.com/office/drawing/2014/main" id="{1D6235B7-4968-9C6F-55EF-B0D63736EB12}"/>
              </a:ext>
            </a:extLst>
          </p:cNvPr>
          <p:cNvCxnSpPr>
            <a:cxnSpLocks/>
          </p:cNvCxnSpPr>
          <p:nvPr/>
        </p:nvCxnSpPr>
        <p:spPr>
          <a:xfrm>
            <a:off x="1325880" y="4558785"/>
            <a:ext cx="914400" cy="457200"/>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5029EE46-8924-0980-8E08-F1D582FE68C7}"/>
              </a:ext>
            </a:extLst>
          </p:cNvPr>
          <p:cNvSpPr txBox="1"/>
          <p:nvPr/>
        </p:nvSpPr>
        <p:spPr>
          <a:xfrm>
            <a:off x="2240280" y="3495284"/>
            <a:ext cx="1657350" cy="369332"/>
          </a:xfrm>
          <a:prstGeom prst="rect">
            <a:avLst/>
          </a:prstGeom>
          <a:noFill/>
        </p:spPr>
        <p:txBody>
          <a:bodyPr wrap="square" rtlCol="0">
            <a:spAutoFit/>
          </a:bodyPr>
          <a:lstStyle/>
          <a:p>
            <a:r>
              <a:rPr lang="en-US" dirty="0"/>
              <a:t>Gets a number</a:t>
            </a:r>
          </a:p>
        </p:txBody>
      </p:sp>
      <p:cxnSp>
        <p:nvCxnSpPr>
          <p:cNvPr id="14" name="Straight Connector 13">
            <a:extLst>
              <a:ext uri="{FF2B5EF4-FFF2-40B4-BE49-F238E27FC236}">
                <a16:creationId xmlns:a16="http://schemas.microsoft.com/office/drawing/2014/main" id="{92432FD1-7919-90C9-4E3F-B64A821CEA29}"/>
              </a:ext>
            </a:extLst>
          </p:cNvPr>
          <p:cNvCxnSpPr/>
          <p:nvPr/>
        </p:nvCxnSpPr>
        <p:spPr>
          <a:xfrm flipV="1">
            <a:off x="3897630" y="3107271"/>
            <a:ext cx="9144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A2E9CDF-E72F-68A7-E7DE-5E9E1661ED61}"/>
              </a:ext>
            </a:extLst>
          </p:cNvPr>
          <p:cNvCxnSpPr>
            <a:cxnSpLocks/>
          </p:cNvCxnSpPr>
          <p:nvPr/>
        </p:nvCxnSpPr>
        <p:spPr>
          <a:xfrm>
            <a:off x="3897630" y="3762915"/>
            <a:ext cx="914400" cy="45720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7F2E365C-2CDD-6FAD-7799-8540BA8312FE}"/>
                  </a:ext>
                </a:extLst>
              </p:cNvPr>
              <p:cNvSpPr txBox="1"/>
              <p:nvPr/>
            </p:nvSpPr>
            <p:spPr>
              <a:xfrm rot="19886583">
                <a:off x="3612295" y="2841499"/>
                <a:ext cx="1365054"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𝑟𝑖𝑔h𝑡</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oMath>
                  </m:oMathPara>
                </a14:m>
                <a:endParaRPr lang="en-US" dirty="0"/>
              </a:p>
            </p:txBody>
          </p:sp>
        </mc:Choice>
        <mc:Fallback xmlns="">
          <p:sp>
            <p:nvSpPr>
              <p:cNvPr id="16" name="TextBox 15">
                <a:extLst>
                  <a:ext uri="{FF2B5EF4-FFF2-40B4-BE49-F238E27FC236}">
                    <a16:creationId xmlns:a16="http://schemas.microsoft.com/office/drawing/2014/main" id="{7F2E365C-2CDD-6FAD-7799-8540BA8312FE}"/>
                  </a:ext>
                </a:extLst>
              </p:cNvPr>
              <p:cNvSpPr txBox="1">
                <a:spLocks noRot="1" noChangeAspect="1" noMove="1" noResize="1" noEditPoints="1" noAdjustHandles="1" noChangeArrowheads="1" noChangeShapeType="1" noTextEdit="1"/>
              </p:cNvSpPr>
              <p:nvPr/>
            </p:nvSpPr>
            <p:spPr>
              <a:xfrm rot="19886583">
                <a:off x="3612295" y="2841499"/>
                <a:ext cx="1365054" cy="518604"/>
              </a:xfrm>
              <a:prstGeom prst="rect">
                <a:avLst/>
              </a:prstGeom>
              <a:blipFill>
                <a:blip r:embed="rId3"/>
                <a:stretch>
                  <a:fillRect t="-4545" r="-4310"/>
                </a:stretch>
              </a:blipFill>
            </p:spPr>
            <p:txBody>
              <a:bodyPr/>
              <a:lstStyle/>
              <a:p>
                <a:r>
                  <a:rPr lang="en-US">
                    <a:noFill/>
                  </a:rPr>
                  <a:t> </a:t>
                </a:r>
              </a:p>
            </p:txBody>
          </p:sp>
        </mc:Fallback>
      </mc:AlternateContent>
      <p:sp>
        <p:nvSpPr>
          <p:cNvPr id="17" name="TextBox 16">
            <a:extLst>
              <a:ext uri="{FF2B5EF4-FFF2-40B4-BE49-F238E27FC236}">
                <a16:creationId xmlns:a16="http://schemas.microsoft.com/office/drawing/2014/main" id="{B0424DD0-F320-8777-D93D-4EC2E16A1707}"/>
              </a:ext>
            </a:extLst>
          </p:cNvPr>
          <p:cNvSpPr txBox="1"/>
          <p:nvPr/>
        </p:nvSpPr>
        <p:spPr>
          <a:xfrm>
            <a:off x="5018270" y="2825863"/>
            <a:ext cx="1657350" cy="646331"/>
          </a:xfrm>
          <a:prstGeom prst="rect">
            <a:avLst/>
          </a:prstGeom>
          <a:noFill/>
        </p:spPr>
        <p:txBody>
          <a:bodyPr wrap="square" rtlCol="0">
            <a:spAutoFit/>
          </a:bodyPr>
          <a:lstStyle/>
          <a:p>
            <a:r>
              <a:rPr lang="en-US" dirty="0"/>
              <a:t>Number in right spot</a:t>
            </a:r>
          </a:p>
        </p:txBody>
      </p:sp>
      <p:cxnSp>
        <p:nvCxnSpPr>
          <p:cNvPr id="18" name="Straight Connector 17">
            <a:extLst>
              <a:ext uri="{FF2B5EF4-FFF2-40B4-BE49-F238E27FC236}">
                <a16:creationId xmlns:a16="http://schemas.microsoft.com/office/drawing/2014/main" id="{7BB31C8E-1905-6FBC-19A0-1A02A46675BA}"/>
              </a:ext>
            </a:extLst>
          </p:cNvPr>
          <p:cNvCxnSpPr/>
          <p:nvPr/>
        </p:nvCxnSpPr>
        <p:spPr>
          <a:xfrm flipV="1">
            <a:off x="6218420" y="2368663"/>
            <a:ext cx="9144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27E4BE35-2668-BA74-1769-3F48CC48F57C}"/>
              </a:ext>
            </a:extLst>
          </p:cNvPr>
          <p:cNvCxnSpPr>
            <a:cxnSpLocks/>
          </p:cNvCxnSpPr>
          <p:nvPr/>
        </p:nvCxnSpPr>
        <p:spPr>
          <a:xfrm>
            <a:off x="6224545" y="3296441"/>
            <a:ext cx="914400" cy="457200"/>
          </a:xfrm>
          <a:prstGeom prst="line">
            <a:avLst/>
          </a:prstGeom>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675A9FBE-893B-BEC3-626A-135872A4F939}"/>
              </a:ext>
            </a:extLst>
          </p:cNvPr>
          <p:cNvSpPr txBox="1"/>
          <p:nvPr/>
        </p:nvSpPr>
        <p:spPr>
          <a:xfrm>
            <a:off x="7132820" y="2013096"/>
            <a:ext cx="1657350" cy="369332"/>
          </a:xfrm>
          <a:prstGeom prst="rect">
            <a:avLst/>
          </a:prstGeom>
          <a:noFill/>
        </p:spPr>
        <p:txBody>
          <a:bodyPr wrap="square" rtlCol="0">
            <a:spAutoFit/>
          </a:bodyPr>
          <a:lstStyle/>
          <a:p>
            <a:r>
              <a:rPr lang="en-US" dirty="0"/>
              <a:t>Gets a number</a:t>
            </a:r>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43B97AB2-69A3-30ED-2F6C-0B39A55745C3}"/>
                  </a:ext>
                </a:extLst>
              </p:cNvPr>
              <p:cNvSpPr txBox="1"/>
              <p:nvPr/>
            </p:nvSpPr>
            <p:spPr>
              <a:xfrm rot="19886583">
                <a:off x="5814769" y="2109361"/>
                <a:ext cx="1365054"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𝑟𝑖𝑔h𝑡</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oMath>
                  </m:oMathPara>
                </a14:m>
                <a:endParaRPr lang="en-US" dirty="0"/>
              </a:p>
            </p:txBody>
          </p:sp>
        </mc:Choice>
        <mc:Fallback xmlns="">
          <p:sp>
            <p:nvSpPr>
              <p:cNvPr id="21" name="TextBox 20">
                <a:extLst>
                  <a:ext uri="{FF2B5EF4-FFF2-40B4-BE49-F238E27FC236}">
                    <a16:creationId xmlns:a16="http://schemas.microsoft.com/office/drawing/2014/main" id="{43B97AB2-69A3-30ED-2F6C-0B39A55745C3}"/>
                  </a:ext>
                </a:extLst>
              </p:cNvPr>
              <p:cNvSpPr txBox="1">
                <a:spLocks noRot="1" noChangeAspect="1" noMove="1" noResize="1" noEditPoints="1" noAdjustHandles="1" noChangeArrowheads="1" noChangeShapeType="1" noTextEdit="1"/>
              </p:cNvSpPr>
              <p:nvPr/>
            </p:nvSpPr>
            <p:spPr>
              <a:xfrm rot="19886583">
                <a:off x="5814769" y="2109361"/>
                <a:ext cx="1365054" cy="518604"/>
              </a:xfrm>
              <a:prstGeom prst="rect">
                <a:avLst/>
              </a:prstGeom>
              <a:blipFill>
                <a:blip r:embed="rId4"/>
                <a:stretch>
                  <a:fillRect t="-3371" r="-5217"/>
                </a:stretch>
              </a:blipFill>
            </p:spPr>
            <p:txBody>
              <a:bodyPr/>
              <a:lstStyle/>
              <a:p>
                <a:r>
                  <a:rPr lang="en-US">
                    <a:noFill/>
                  </a:rPr>
                  <a:t> </a:t>
                </a:r>
              </a:p>
            </p:txBody>
          </p:sp>
        </mc:Fallback>
      </mc:AlternateContent>
      <p:cxnSp>
        <p:nvCxnSpPr>
          <p:cNvPr id="22" name="Straight Connector 21">
            <a:extLst>
              <a:ext uri="{FF2B5EF4-FFF2-40B4-BE49-F238E27FC236}">
                <a16:creationId xmlns:a16="http://schemas.microsoft.com/office/drawing/2014/main" id="{DDAE93CE-CAB5-747E-84B7-3FC7622169C9}"/>
              </a:ext>
            </a:extLst>
          </p:cNvPr>
          <p:cNvCxnSpPr/>
          <p:nvPr/>
        </p:nvCxnSpPr>
        <p:spPr>
          <a:xfrm flipV="1">
            <a:off x="8790170" y="1555896"/>
            <a:ext cx="914400" cy="45720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71BD0B9A-E725-DB3F-BF05-06BB2A2DACC4}"/>
                  </a:ext>
                </a:extLst>
              </p:cNvPr>
              <p:cNvSpPr txBox="1"/>
              <p:nvPr/>
            </p:nvSpPr>
            <p:spPr>
              <a:xfrm rot="19886583">
                <a:off x="8403987" y="1397050"/>
                <a:ext cx="136505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𝑟𝑖𝑔h𝑡</m:t>
                          </m:r>
                        </m:e>
                      </m:d>
                      <m:r>
                        <a:rPr lang="en-US" b="0" i="1" smtClean="0">
                          <a:latin typeface="Cambria Math" panose="02040503050406030204" pitchFamily="18" charset="0"/>
                        </a:rPr>
                        <m:t>=1</m:t>
                      </m:r>
                    </m:oMath>
                  </m:oMathPara>
                </a14:m>
                <a:endParaRPr lang="en-US" dirty="0"/>
              </a:p>
            </p:txBody>
          </p:sp>
        </mc:Choice>
        <mc:Fallback xmlns="">
          <p:sp>
            <p:nvSpPr>
              <p:cNvPr id="24" name="TextBox 23">
                <a:extLst>
                  <a:ext uri="{FF2B5EF4-FFF2-40B4-BE49-F238E27FC236}">
                    <a16:creationId xmlns:a16="http://schemas.microsoft.com/office/drawing/2014/main" id="{71BD0B9A-E725-DB3F-BF05-06BB2A2DACC4}"/>
                  </a:ext>
                </a:extLst>
              </p:cNvPr>
              <p:cNvSpPr txBox="1">
                <a:spLocks noRot="1" noChangeAspect="1" noMove="1" noResize="1" noEditPoints="1" noAdjustHandles="1" noChangeArrowheads="1" noChangeShapeType="1" noTextEdit="1"/>
              </p:cNvSpPr>
              <p:nvPr/>
            </p:nvSpPr>
            <p:spPr>
              <a:xfrm rot="19886583">
                <a:off x="8403987" y="1397050"/>
                <a:ext cx="1365054" cy="276999"/>
              </a:xfrm>
              <a:prstGeom prst="rect">
                <a:avLst/>
              </a:prstGeom>
              <a:blipFill>
                <a:blip r:embed="rId5"/>
                <a:stretch>
                  <a:fillRect l="-1887" r="-3774" b="-4167"/>
                </a:stretch>
              </a:blipFill>
            </p:spPr>
            <p:txBody>
              <a:bodyPr/>
              <a:lstStyle/>
              <a:p>
                <a:r>
                  <a:rPr lang="en-US">
                    <a:noFill/>
                  </a:rPr>
                  <a:t> </a:t>
                </a:r>
              </a:p>
            </p:txBody>
          </p:sp>
        </mc:Fallback>
      </mc:AlternateContent>
      <p:sp>
        <p:nvSpPr>
          <p:cNvPr id="25" name="TextBox 24">
            <a:extLst>
              <a:ext uri="{FF2B5EF4-FFF2-40B4-BE49-F238E27FC236}">
                <a16:creationId xmlns:a16="http://schemas.microsoft.com/office/drawing/2014/main" id="{D7A0808C-022E-BF33-0352-75DF37379AE0}"/>
              </a:ext>
            </a:extLst>
          </p:cNvPr>
          <p:cNvSpPr txBox="1"/>
          <p:nvPr/>
        </p:nvSpPr>
        <p:spPr>
          <a:xfrm>
            <a:off x="9809962" y="1232730"/>
            <a:ext cx="1657350" cy="369332"/>
          </a:xfrm>
          <a:prstGeom prst="rect">
            <a:avLst/>
          </a:prstGeom>
          <a:noFill/>
        </p:spPr>
        <p:txBody>
          <a:bodyPr wrap="square" rtlCol="0">
            <a:spAutoFit/>
          </a:bodyPr>
          <a:lstStyle/>
          <a:p>
            <a:r>
              <a:rPr lang="en-US" dirty="0"/>
              <a:t>Wins car</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B0DBC40D-5ECA-0681-053C-1CBD2E4A9CA5}"/>
                  </a:ext>
                </a:extLst>
              </p:cNvPr>
              <p:cNvSpPr txBox="1"/>
              <p:nvPr/>
            </p:nvSpPr>
            <p:spPr>
              <a:xfrm>
                <a:off x="4483204" y="5302104"/>
                <a:ext cx="4471673" cy="5204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m:rPr>
                              <m:nor/>
                            </m:rPr>
                            <a:rPr lang="en-US" b="0" i="0" smtClean="0">
                              <a:latin typeface="Cambria Math" panose="02040503050406030204" pitchFamily="18" charset="0"/>
                            </a:rPr>
                            <m:t>perfect</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42</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5</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2</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4</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840</m:t>
                          </m:r>
                        </m:den>
                      </m:f>
                      <m:r>
                        <a:rPr lang="en-US" b="0" i="1" smtClean="0">
                          <a:latin typeface="Cambria Math" panose="02040503050406030204" pitchFamily="18" charset="0"/>
                          <a:ea typeface="Cambria Math" panose="02040503050406030204" pitchFamily="18" charset="0"/>
                        </a:rPr>
                        <m:t>≈0.12%</m:t>
                      </m:r>
                    </m:oMath>
                  </m:oMathPara>
                </a14:m>
                <a:endParaRPr lang="en-US" dirty="0"/>
              </a:p>
            </p:txBody>
          </p:sp>
        </mc:Choice>
        <mc:Fallback xmlns="">
          <p:sp>
            <p:nvSpPr>
              <p:cNvPr id="2" name="TextBox 1">
                <a:extLst>
                  <a:ext uri="{FF2B5EF4-FFF2-40B4-BE49-F238E27FC236}">
                    <a16:creationId xmlns:a16="http://schemas.microsoft.com/office/drawing/2014/main" id="{B0DBC40D-5ECA-0681-053C-1CBD2E4A9CA5}"/>
                  </a:ext>
                </a:extLst>
              </p:cNvPr>
              <p:cNvSpPr txBox="1">
                <a:spLocks noRot="1" noChangeAspect="1" noMove="1" noResize="1" noEditPoints="1" noAdjustHandles="1" noChangeArrowheads="1" noChangeShapeType="1" noTextEdit="1"/>
              </p:cNvSpPr>
              <p:nvPr/>
            </p:nvSpPr>
            <p:spPr>
              <a:xfrm>
                <a:off x="4483204" y="5302104"/>
                <a:ext cx="4471673" cy="520463"/>
              </a:xfrm>
              <a:prstGeom prst="rect">
                <a:avLst/>
              </a:prstGeom>
              <a:blipFill>
                <a:blip r:embed="rId6"/>
                <a:stretch>
                  <a:fillRect t="-4762"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608C40A9-0004-9049-4039-D6C3716644CC}"/>
                  </a:ext>
                </a:extLst>
              </p:cNvPr>
              <p:cNvSpPr txBox="1"/>
              <p:nvPr/>
            </p:nvSpPr>
            <p:spPr>
              <a:xfrm>
                <a:off x="4483204" y="6106816"/>
                <a:ext cx="5453096" cy="438262"/>
              </a:xfrm>
              <a:prstGeom prst="rect">
                <a:avLst/>
              </a:prstGeom>
              <a:noFill/>
            </p:spPr>
            <p:txBody>
              <a:bodyPr wrap="none" lIns="0" tIns="0" rIns="0" bIns="0" rtlCol="0">
                <a:spAutoFit/>
              </a:bodyPr>
              <a:lstStyle/>
              <a:p>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m:rPr>
                            <m:nor/>
                          </m:rPr>
                          <a:rPr lang="en-US" b="0" i="0" smtClean="0">
                            <a:latin typeface="Cambria Math" panose="02040503050406030204" pitchFamily="18" charset="0"/>
                          </a:rPr>
                          <m:t>perfect</m:t>
                        </m:r>
                        <m:d>
                          <m:dPr>
                            <m:begChr m:val="|"/>
                            <m:endChr m:val=""/>
                            <m:ctrlPr>
                              <a:rPr lang="en-US" b="0" i="1" smtClean="0">
                                <a:latin typeface="Cambria Math" panose="02040503050406030204" pitchFamily="18" charset="0"/>
                              </a:rPr>
                            </m:ctrlPr>
                          </m:dPr>
                          <m:e>
                            <m:r>
                              <m:rPr>
                                <m:nor/>
                              </m:rPr>
                              <a:rPr lang="en-US" b="0" i="0" smtClean="0">
                                <a:latin typeface="Cambria Math" panose="02040503050406030204" pitchFamily="18" charset="0"/>
                              </a:rPr>
                              <m:t>first</m:t>
                            </m:r>
                            <m:r>
                              <m:rPr>
                                <m:nor/>
                              </m:rPr>
                              <a:rPr lang="en-US" b="0" i="0" smtClean="0">
                                <a:latin typeface="Cambria Math" panose="02040503050406030204" pitchFamily="18" charset="0"/>
                              </a:rPr>
                              <m:t> </m:t>
                            </m:r>
                            <m:r>
                              <m:rPr>
                                <m:nor/>
                              </m:rPr>
                              <a:rPr lang="en-US" b="0" i="0" smtClean="0">
                                <a:latin typeface="Cambria Math" panose="02040503050406030204" pitchFamily="18" charset="0"/>
                              </a:rPr>
                              <m:t>two</m:t>
                            </m:r>
                            <m:r>
                              <m:rPr>
                                <m:nor/>
                              </m:rPr>
                              <a:rPr lang="en-US" b="0" i="0" smtClean="0">
                                <a:latin typeface="Cambria Math" panose="02040503050406030204" pitchFamily="18" charset="0"/>
                              </a:rPr>
                              <m:t> </m:t>
                            </m:r>
                            <m:r>
                              <m:rPr>
                                <m:nor/>
                              </m:rPr>
                              <a:rPr lang="en-US" b="0" i="0" smtClean="0">
                                <a:latin typeface="Cambria Math" panose="02040503050406030204" pitchFamily="18" charset="0"/>
                              </a:rPr>
                              <m:t>right</m:t>
                            </m:r>
                          </m:e>
                        </m:d>
                      </m:e>
                    </m:d>
                    <m:r>
                      <a:rPr lang="en-US" b="0" i="1" smtClean="0">
                        <a:latin typeface="Cambria Math" panose="02040503050406030204" pitchFamily="18" charset="0"/>
                      </a:rPr>
                      <m:t>=</m:t>
                    </m:r>
                  </m:oMath>
                </a14:m>
                <a:r>
                  <a:rPr lang="en-US" b="0" dirty="0"/>
                  <a:t>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5</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2</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4</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f>
                          <m:fPr>
                            <m:type m:val="lin"/>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840</m:t>
                            </m:r>
                          </m:den>
                        </m:f>
                      </m:num>
                      <m:den>
                        <m:f>
                          <m:fPr>
                            <m:type m:val="lin"/>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42</m:t>
                            </m:r>
                          </m:den>
                        </m:f>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20</m:t>
                        </m:r>
                      </m:den>
                    </m:f>
                    <m:r>
                      <a:rPr lang="en-US" b="0" i="1" smtClean="0">
                        <a:latin typeface="Cambria Math" panose="02040503050406030204" pitchFamily="18" charset="0"/>
                        <a:ea typeface="Cambria Math" panose="02040503050406030204" pitchFamily="18" charset="0"/>
                      </a:rPr>
                      <m:t>=5%</m:t>
                    </m:r>
                  </m:oMath>
                </a14:m>
                <a:endParaRPr lang="en-US" dirty="0"/>
              </a:p>
            </p:txBody>
          </p:sp>
        </mc:Choice>
        <mc:Fallback xmlns="">
          <p:sp>
            <p:nvSpPr>
              <p:cNvPr id="3" name="TextBox 2">
                <a:extLst>
                  <a:ext uri="{FF2B5EF4-FFF2-40B4-BE49-F238E27FC236}">
                    <a16:creationId xmlns:a16="http://schemas.microsoft.com/office/drawing/2014/main" id="{608C40A9-0004-9049-4039-D6C3716644CC}"/>
                  </a:ext>
                </a:extLst>
              </p:cNvPr>
              <p:cNvSpPr txBox="1">
                <a:spLocks noRot="1" noChangeAspect="1" noMove="1" noResize="1" noEditPoints="1" noAdjustHandles="1" noChangeArrowheads="1" noChangeShapeType="1" noTextEdit="1"/>
              </p:cNvSpPr>
              <p:nvPr/>
            </p:nvSpPr>
            <p:spPr>
              <a:xfrm>
                <a:off x="4483204" y="6106816"/>
                <a:ext cx="5453096" cy="438262"/>
              </a:xfrm>
              <a:prstGeom prst="rect">
                <a:avLst/>
              </a:prstGeom>
              <a:blipFill>
                <a:blip r:embed="rId7"/>
                <a:stretch>
                  <a:fillRect l="-1392" t="-86111" r="-696" b="-130556"/>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E4085633-6971-CA8C-26D7-15DE7EA8694A}"/>
              </a:ext>
            </a:extLst>
          </p:cNvPr>
          <p:cNvSpPr txBox="1"/>
          <p:nvPr/>
        </p:nvSpPr>
        <p:spPr>
          <a:xfrm>
            <a:off x="2240280" y="5015985"/>
            <a:ext cx="1657350" cy="369332"/>
          </a:xfrm>
          <a:prstGeom prst="rect">
            <a:avLst/>
          </a:prstGeom>
          <a:noFill/>
        </p:spPr>
        <p:txBody>
          <a:bodyPr wrap="square" rtlCol="0">
            <a:spAutoFit/>
          </a:bodyPr>
          <a:lstStyle/>
          <a:p>
            <a:r>
              <a:rPr lang="en-US" dirty="0"/>
              <a:t>Gets a strike</a:t>
            </a:r>
          </a:p>
        </p:txBody>
      </p:sp>
      <p:sp>
        <p:nvSpPr>
          <p:cNvPr id="7" name="TextBox 6">
            <a:extLst>
              <a:ext uri="{FF2B5EF4-FFF2-40B4-BE49-F238E27FC236}">
                <a16:creationId xmlns:a16="http://schemas.microsoft.com/office/drawing/2014/main" id="{AC3A3A19-D852-5AE8-07CF-4B8E5D2B45CF}"/>
              </a:ext>
            </a:extLst>
          </p:cNvPr>
          <p:cNvSpPr txBox="1"/>
          <p:nvPr/>
        </p:nvSpPr>
        <p:spPr>
          <a:xfrm>
            <a:off x="7132820" y="3604336"/>
            <a:ext cx="1657350" cy="369332"/>
          </a:xfrm>
          <a:prstGeom prst="rect">
            <a:avLst/>
          </a:prstGeom>
          <a:noFill/>
        </p:spPr>
        <p:txBody>
          <a:bodyPr wrap="square" rtlCol="0">
            <a:spAutoFit/>
          </a:bodyPr>
          <a:lstStyle/>
          <a:p>
            <a:r>
              <a:rPr lang="en-US" dirty="0"/>
              <a:t>Gets a strike</a:t>
            </a:r>
          </a:p>
        </p:txBody>
      </p:sp>
      <p:sp>
        <p:nvSpPr>
          <p:cNvPr id="8" name="TextBox 7">
            <a:extLst>
              <a:ext uri="{FF2B5EF4-FFF2-40B4-BE49-F238E27FC236}">
                <a16:creationId xmlns:a16="http://schemas.microsoft.com/office/drawing/2014/main" id="{72447E0A-DB86-3469-03F0-8D338069A486}"/>
              </a:ext>
            </a:extLst>
          </p:cNvPr>
          <p:cNvSpPr txBox="1"/>
          <p:nvPr/>
        </p:nvSpPr>
        <p:spPr>
          <a:xfrm>
            <a:off x="5016782" y="4278371"/>
            <a:ext cx="1657350" cy="646331"/>
          </a:xfrm>
          <a:prstGeom prst="rect">
            <a:avLst/>
          </a:prstGeom>
          <a:noFill/>
        </p:spPr>
        <p:txBody>
          <a:bodyPr wrap="square" rtlCol="0">
            <a:spAutoFit/>
          </a:bodyPr>
          <a:lstStyle/>
          <a:p>
            <a:r>
              <a:rPr lang="en-US" dirty="0"/>
              <a:t>Number in wrong spot</a:t>
            </a:r>
          </a:p>
        </p:txBody>
      </p:sp>
    </p:spTree>
    <p:extLst>
      <p:ext uri="{BB962C8B-B14F-4D97-AF65-F5344CB8AC3E}">
        <p14:creationId xmlns:p14="http://schemas.microsoft.com/office/powerpoint/2010/main" val="2184180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2387</TotalTime>
  <Words>798</Words>
  <Application>Microsoft Macintosh PowerPoint</Application>
  <PresentationFormat>Widescreen</PresentationFormat>
  <Paragraphs>81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vt:lpstr>
      <vt:lpstr>Aptos Display</vt:lpstr>
      <vt:lpstr>Arial</vt:lpstr>
      <vt:lpstr>Cambria Math</vt:lpstr>
      <vt:lpstr>Georgia</vt:lpstr>
      <vt:lpstr>Office Theme</vt:lpstr>
      <vt:lpstr>3 Strikes, 3-ish Acts: A Probability Task </vt:lpstr>
      <vt:lpstr>Let’s play the game!  Clip 1: Establish game rules</vt:lpstr>
      <vt:lpstr>You try! </vt:lpstr>
      <vt:lpstr>Let’s see how Brenda did…</vt:lpstr>
      <vt:lpstr>What’ s the math with Brenda’s hot streak (so far)?</vt:lpstr>
      <vt:lpstr>What’ s the math with Brenda’s hot streak (so far)?</vt:lpstr>
      <vt:lpstr>Let’s see how Brenda did…</vt:lpstr>
      <vt:lpstr>What’ s the math with Brenda’s hot streak?</vt:lpstr>
      <vt:lpstr>What’ s the math with Brenda’s hot streak?</vt:lpstr>
      <vt:lpstr>The Sequel</vt:lpstr>
      <vt:lpstr>The Sequel Answers</vt:lpstr>
      <vt:lpstr>Now…on the other hand…</vt:lpstr>
      <vt:lpstr>What’s the math with Rosemary’s bad luck?</vt:lpstr>
      <vt:lpstr> </vt:lpstr>
      <vt:lpstr>Tennessee (New) Math Content Standards Addressed</vt:lpstr>
      <vt:lpstr>Thank you so much!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Fox</dc:creator>
  <cp:lastModifiedBy>Ryan Fox</cp:lastModifiedBy>
  <cp:revision>12</cp:revision>
  <dcterms:created xsi:type="dcterms:W3CDTF">2024-02-19T22:15:52Z</dcterms:created>
  <dcterms:modified xsi:type="dcterms:W3CDTF">2024-02-24T15:57:54Z</dcterms:modified>
</cp:coreProperties>
</file>